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321" r:id="rId4"/>
    <p:sldId id="311" r:id="rId5"/>
    <p:sldId id="266" r:id="rId6"/>
    <p:sldId id="271" r:id="rId7"/>
    <p:sldId id="270" r:id="rId8"/>
    <p:sldId id="305" r:id="rId9"/>
    <p:sldId id="304" r:id="rId10"/>
    <p:sldId id="323" r:id="rId11"/>
    <p:sldId id="325" r:id="rId12"/>
    <p:sldId id="300" r:id="rId13"/>
    <p:sldId id="326" r:id="rId14"/>
    <p:sldId id="327" r:id="rId15"/>
    <p:sldId id="286" r:id="rId16"/>
    <p:sldId id="328" r:id="rId17"/>
    <p:sldId id="330" r:id="rId18"/>
    <p:sldId id="331" r:id="rId19"/>
    <p:sldId id="332" r:id="rId20"/>
    <p:sldId id="333" r:id="rId21"/>
    <p:sldId id="334" r:id="rId22"/>
    <p:sldId id="335" r:id="rId23"/>
  </p:sldIdLst>
  <p:sldSz cx="12192000" cy="6858000"/>
  <p:notesSz cx="6858000" cy="9144000"/>
  <p:embeddedFontLs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P" lastIdx="15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9FC"/>
    <a:srgbClr val="BFBFBF"/>
    <a:srgbClr val="4C789E"/>
    <a:srgbClr val="7F7F7F"/>
    <a:srgbClr val="D9D9D9"/>
    <a:srgbClr val="263560"/>
    <a:srgbClr val="DADADA"/>
    <a:srgbClr val="EBF1F5"/>
    <a:srgbClr val="E3EBF1"/>
    <a:srgbClr val="9236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98" autoAdjust="0"/>
    <p:restoredTop sz="95621" autoAdjust="0"/>
  </p:normalViewPr>
  <p:slideViewPr>
    <p:cSldViewPr snapToGrid="0" showGuides="1">
      <p:cViewPr varScale="1">
        <p:scale>
          <a:sx n="72" d="100"/>
          <a:sy n="72" d="100"/>
        </p:scale>
        <p:origin x="84" y="372"/>
      </p:cViewPr>
      <p:guideLst>
        <p:guide orient="horz" pos="2341"/>
        <p:guide pos="3817"/>
      </p:guideLst>
    </p:cSldViewPr>
  </p:slideViewPr>
  <p:outlineViewPr>
    <p:cViewPr>
      <p:scale>
        <a:sx n="33" d="100"/>
        <a:sy n="33" d="100"/>
      </p:scale>
      <p:origin x="0" y="-492"/>
    </p:cViewPr>
  </p:outlin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5839E-9AAA-46B7-91A1-910D4AE88566}" type="datetimeFigureOut">
              <a:rPr lang="ko-KR" altLang="en-US" smtClean="0"/>
              <a:t>2024-07-05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B5163-0E33-413A-9612-F8C88E9A9F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0679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0625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6471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1750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9987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2945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1955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8062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164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9569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7712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1547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3408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2384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9365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9417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7358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9145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806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450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9980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1980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5163-0E33-413A-9612-F8C88E9A9FF4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5849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DD8C-9257-44CC-B365-C7824F1CBD6D}" type="datetimeFigureOut">
              <a:rPr lang="ko-KR" altLang="en-US" smtClean="0"/>
              <a:t>2024-07-05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7711-F64F-44AA-A9F8-A7A9AF16E6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4576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DD8C-9257-44CC-B365-C7824F1CBD6D}" type="datetimeFigureOut">
              <a:rPr lang="ko-KR" altLang="en-US" smtClean="0"/>
              <a:t>2024-07-05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7711-F64F-44AA-A9F8-A7A9AF16E6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568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DD8C-9257-44CC-B365-C7824F1CBD6D}" type="datetimeFigureOut">
              <a:rPr lang="ko-KR" altLang="en-US" smtClean="0"/>
              <a:t>2024-07-05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7711-F64F-44AA-A9F8-A7A9AF16E6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101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DD8C-9257-44CC-B365-C7824F1CBD6D}" type="datetimeFigureOut">
              <a:rPr lang="ko-KR" altLang="en-US" smtClean="0"/>
              <a:t>2024-07-05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7711-F64F-44AA-A9F8-A7A9AF16E6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8030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DD8C-9257-44CC-B365-C7824F1CBD6D}" type="datetimeFigureOut">
              <a:rPr lang="ko-KR" altLang="en-US" smtClean="0"/>
              <a:t>2024-07-05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7711-F64F-44AA-A9F8-A7A9AF16E6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142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DD8C-9257-44CC-B365-C7824F1CBD6D}" type="datetimeFigureOut">
              <a:rPr lang="ko-KR" altLang="en-US" smtClean="0"/>
              <a:t>2024-07-05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7711-F64F-44AA-A9F8-A7A9AF16E6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5598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DD8C-9257-44CC-B365-C7824F1CBD6D}" type="datetimeFigureOut">
              <a:rPr lang="ko-KR" altLang="en-US" smtClean="0"/>
              <a:t>2024-07-05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7711-F64F-44AA-A9F8-A7A9AF16E6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98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DD8C-9257-44CC-B365-C7824F1CBD6D}" type="datetimeFigureOut">
              <a:rPr lang="ko-KR" altLang="en-US" smtClean="0"/>
              <a:t>2024-07-05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7711-F64F-44AA-A9F8-A7A9AF16E6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7459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DD8C-9257-44CC-B365-C7824F1CBD6D}" type="datetimeFigureOut">
              <a:rPr lang="ko-KR" altLang="en-US" smtClean="0"/>
              <a:t>2024-07-05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7711-F64F-44AA-A9F8-A7A9AF16E6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024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DD8C-9257-44CC-B365-C7824F1CBD6D}" type="datetimeFigureOut">
              <a:rPr lang="ko-KR" altLang="en-US" smtClean="0"/>
              <a:t>2024-07-05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7711-F64F-44AA-A9F8-A7A9AF16E6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119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DD8C-9257-44CC-B365-C7824F1CBD6D}" type="datetimeFigureOut">
              <a:rPr lang="ko-KR" altLang="en-US" smtClean="0"/>
              <a:t>2024-07-05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57711-F64F-44AA-A9F8-A7A9AF16E6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8801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1DD8C-9257-44CC-B365-C7824F1CBD6D}" type="datetimeFigureOut">
              <a:rPr lang="ko-KR" altLang="en-US" smtClean="0"/>
              <a:t>2024-07-05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57711-F64F-44AA-A9F8-A7A9AF16E6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758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008081E6-B61D-06ED-6F61-D52D9C2DA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84669"/>
          </a:xfrm>
          <a:prstGeom prst="rect">
            <a:avLst/>
          </a:prstGeom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1F26FE06-9855-4501-0C45-A8D2BB615C18}"/>
              </a:ext>
            </a:extLst>
          </p:cNvPr>
          <p:cNvGrpSpPr/>
          <p:nvPr/>
        </p:nvGrpSpPr>
        <p:grpSpPr>
          <a:xfrm>
            <a:off x="1613677" y="1808163"/>
            <a:ext cx="8578073" cy="3310592"/>
            <a:chOff x="2000250" y="1808163"/>
            <a:chExt cx="8191500" cy="3064482"/>
          </a:xfrm>
        </p:grpSpPr>
        <p:grpSp>
          <p:nvGrpSpPr>
            <p:cNvPr id="14" name="그룹 13"/>
            <p:cNvGrpSpPr/>
            <p:nvPr/>
          </p:nvGrpSpPr>
          <p:grpSpPr>
            <a:xfrm>
              <a:off x="2540405" y="3657600"/>
              <a:ext cx="7178631" cy="1215045"/>
              <a:chOff x="1013203" y="3926945"/>
              <a:chExt cx="7178631" cy="121504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2900E3-FBEF-647B-0A3C-B193E8C25D21}"/>
                  </a:ext>
                </a:extLst>
              </p:cNvPr>
              <p:cNvSpPr txBox="1"/>
              <p:nvPr/>
            </p:nvSpPr>
            <p:spPr>
              <a:xfrm>
                <a:off x="1101570" y="3990156"/>
                <a:ext cx="7090264" cy="1052336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180975" indent="-180975">
                  <a:lnSpc>
                    <a:spcPct val="150000"/>
                  </a:lnSpc>
                </a:pPr>
                <a:r>
                  <a:rPr lang="en-US" altLang="ko-KR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※ </a:t>
                </a:r>
                <a:r>
                  <a:rPr lang="ko-KR" altLang="en-US" sz="1100" b="1" u="sng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본 가이드는 </a:t>
                </a:r>
                <a:r>
                  <a:rPr lang="ko-KR" altLang="en-US" sz="1100" b="1" u="sng" dirty="0" err="1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셀러툴을</a:t>
                </a:r>
                <a:r>
                  <a:rPr lang="ko-KR" altLang="en-US" sz="1100" b="1" u="sng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이용하시는 이용사업자</a:t>
                </a:r>
                <a:r>
                  <a:rPr lang="en-US" altLang="ko-KR" sz="1100" b="1" u="sng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(</a:t>
                </a:r>
                <a:r>
                  <a:rPr lang="ko-KR" altLang="en-US" sz="1100" b="1" u="sng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판매자</a:t>
                </a:r>
                <a:r>
                  <a:rPr lang="en-US" altLang="ko-KR" sz="1100" b="1" u="sng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)</a:t>
                </a:r>
                <a:r>
                  <a:rPr lang="ko-KR" altLang="en-US" sz="1100" b="1" u="sng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를 위한 가이드로 판매자 스스로 </a:t>
                </a:r>
                <a:r>
                  <a:rPr lang="ko-KR" altLang="en-US" sz="1100" b="1" u="sng" dirty="0" err="1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개인정보처리자로서</a:t>
                </a:r>
                <a:r>
                  <a:rPr lang="ko-KR" altLang="en-US" sz="1100" b="1" dirty="0" err="1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의</a:t>
                </a:r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</a:t>
                </a:r>
                <a:endParaRPr lang="en-US" altLang="ko-KR" sz="11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marL="180975" indent="-180975">
                  <a:lnSpc>
                    <a:spcPct val="150000"/>
                  </a:lnSpc>
                </a:pPr>
                <a:r>
                  <a:rPr lang="en-US" altLang="ko-KR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  </a:t>
                </a:r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기본적</a:t>
                </a:r>
                <a:r>
                  <a:rPr lang="en-US" altLang="ko-KR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(</a:t>
                </a:r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기초</a:t>
                </a:r>
                <a:r>
                  <a:rPr lang="en-US" altLang="ko-KR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)</a:t>
                </a:r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으로 준수해야할 사항에 대해 </a:t>
                </a:r>
                <a:r>
                  <a:rPr lang="ko-KR" altLang="en-US" sz="1100" b="1" dirty="0" err="1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안내드리는</a:t>
                </a:r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참고자료로서 이외 개인정보보호법 상 준수하여야 할 </a:t>
                </a:r>
                <a:endParaRPr lang="en-US" altLang="ko-KR" sz="11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marL="180975" indent="-180975">
                  <a:lnSpc>
                    <a:spcPct val="150000"/>
                  </a:lnSpc>
                </a:pPr>
                <a:r>
                  <a:rPr lang="en-US" altLang="ko-KR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  </a:t>
                </a:r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상세한 내용은</a:t>
                </a:r>
                <a:r>
                  <a:rPr lang="en-US" altLang="ko-KR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“</a:t>
                </a:r>
                <a:r>
                  <a:rPr lang="ko-KR" altLang="en-US" sz="1100" b="1" dirty="0" err="1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개인정보보호포털</a:t>
                </a:r>
                <a:r>
                  <a:rPr lang="en-US" altLang="ko-KR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(https://www.privacy.go.kr)”</a:t>
                </a:r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을 통해 확인 가능합니다</a:t>
                </a:r>
                <a:r>
                  <a:rPr lang="en-US" altLang="ko-KR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.</a:t>
                </a:r>
              </a:p>
              <a:p>
                <a:pPr marL="180975" indent="-180975"/>
                <a:endParaRPr lang="en-US" altLang="ko-KR" sz="4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marL="180975" indent="-180975">
                  <a:lnSpc>
                    <a:spcPct val="150000"/>
                  </a:lnSpc>
                </a:pPr>
                <a:r>
                  <a:rPr lang="en-US" altLang="ko-KR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- </a:t>
                </a:r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본 자료는 판매자</a:t>
                </a:r>
                <a:r>
                  <a:rPr lang="en-US" altLang="ko-KR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(</a:t>
                </a:r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개인정보처리자</a:t>
                </a:r>
                <a:r>
                  <a:rPr lang="en-US" altLang="ko-KR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)</a:t>
                </a:r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를 이용사업자</a:t>
                </a:r>
                <a:r>
                  <a:rPr lang="en-US" altLang="ko-KR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(</a:t>
                </a:r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판매자</a:t>
                </a:r>
                <a:r>
                  <a:rPr lang="en-US" altLang="ko-KR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)</a:t>
                </a:r>
                <a:r>
                  <a:rPr lang="ko-KR" altLang="en-US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로 정의하고 쇼핑분야로 특정하여 작성되었습니다</a:t>
                </a:r>
                <a:r>
                  <a:rPr lang="en-US" altLang="ko-KR" sz="1100" b="1" dirty="0">
                    <a:solidFill>
                      <a:schemeClr val="bg1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.</a:t>
                </a:r>
                <a:endParaRPr lang="ko-KR" altLang="en-US" sz="11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6" name="직사각형 15"/>
              <p:cNvSpPr/>
              <p:nvPr/>
            </p:nvSpPr>
            <p:spPr>
              <a:xfrm>
                <a:off x="1013203" y="3926945"/>
                <a:ext cx="7017717" cy="1215045"/>
              </a:xfrm>
              <a:prstGeom prst="rect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w="med" len="med"/>
                <a:tailEnd w="med" len="med"/>
              </a:ln>
              <a:effec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 sz="2000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n-ea"/>
                </a:endParaRPr>
              </a:p>
            </p:txBody>
          </p:sp>
        </p:grpSp>
        <p:sp>
          <p:nvSpPr>
            <p:cNvPr id="4" name="제목 1"/>
            <p:cNvSpPr txBox="1"/>
            <p:nvPr/>
          </p:nvSpPr>
          <p:spPr>
            <a:xfrm>
              <a:off x="2000250" y="1808163"/>
              <a:ext cx="8191500" cy="1849437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defRPr/>
              </a:pPr>
              <a:r>
                <a:rPr lang="ko-KR" altLang="en-US" sz="2800" b="1" dirty="0" err="1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셀러툴</a:t>
              </a:r>
              <a:r>
                <a:rPr lang="ko-KR" altLang="en-US" sz="28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이용사업자</a:t>
              </a:r>
              <a:r>
                <a:rPr lang="en-US" altLang="ko-KR" sz="28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28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판매자</a:t>
              </a:r>
              <a:r>
                <a:rPr lang="en-US" altLang="ko-KR" sz="28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r>
                <a:rPr lang="ko-KR" altLang="en-US" sz="28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를 위한</a:t>
              </a:r>
            </a:p>
            <a:p>
              <a:pPr algn="ctr">
                <a:lnSpc>
                  <a:spcPct val="100000"/>
                </a:lnSpc>
                <a:defRPr/>
              </a:pPr>
              <a:endParaRPr lang="en-US" altLang="ko-KR" sz="10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>
                <a:lnSpc>
                  <a:spcPct val="100000"/>
                </a:lnSpc>
                <a:defRPr/>
              </a:pPr>
              <a:r>
                <a:rPr lang="ko-KR" altLang="en-US" sz="4800" b="1" dirty="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개인정보보호 가이드</a:t>
              </a:r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88682"/>
            <a:ext cx="12192000" cy="4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29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5182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 </a:t>
            </a:r>
            <a:r>
              <a:rPr lang="ko-KR" altLang="en-US" sz="16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보호법령</a:t>
            </a: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준수를 위한 보호조치 사항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(1/2)</a:t>
            </a:r>
            <a:endParaRPr lang="ko-KR" altLang="en-US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C3B4C9E2-3CDD-B21B-27CA-47C84BB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141484"/>
              </p:ext>
            </p:extLst>
          </p:nvPr>
        </p:nvGraphicFramePr>
        <p:xfrm>
          <a:off x="290705" y="1237672"/>
          <a:ext cx="11534849" cy="5473981"/>
        </p:xfrm>
        <a:graphic>
          <a:graphicData uri="http://schemas.openxmlformats.org/drawingml/2006/table">
            <a:tbl>
              <a:tblPr/>
              <a:tblGrid>
                <a:gridCol w="2060024">
                  <a:extLst>
                    <a:ext uri="{9D8B030D-6E8A-4147-A177-3AD203B41FA5}">
                      <a16:colId xmlns:a16="http://schemas.microsoft.com/office/drawing/2014/main" val="941591013"/>
                    </a:ext>
                  </a:extLst>
                </a:gridCol>
                <a:gridCol w="9474825">
                  <a:extLst>
                    <a:ext uri="{9D8B030D-6E8A-4147-A177-3AD203B41FA5}">
                      <a16:colId xmlns:a16="http://schemas.microsoft.com/office/drawing/2014/main" val="3734313175"/>
                    </a:ext>
                  </a:extLst>
                </a:gridCol>
              </a:tblGrid>
              <a:tr h="4056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항목</a:t>
                      </a:r>
                      <a:r>
                        <a:rPr lang="en-US" altLang="ko-KR" sz="1400" b="1" kern="0" spc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b="1" kern="0" spc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법령</a:t>
                      </a:r>
                      <a:r>
                        <a:rPr lang="en-US" altLang="ko-KR" sz="1400" b="1" kern="0" spc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400" b="1" kern="0" spc="0" dirty="0">
                        <a:solidFill>
                          <a:schemeClr val="bg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27455" marR="27455" marT="7590" marB="759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78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내 용</a:t>
                      </a:r>
                    </a:p>
                  </a:txBody>
                  <a:tcPr marL="27455" marR="27455" marT="7590" marB="75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78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798108"/>
                  </a:ext>
                </a:extLst>
              </a:tr>
              <a:tr h="65333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내부관리계획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법 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29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조 관련 시행령 및 고시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27455" marR="27455" marT="7590" marB="759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■ 개인정보를 안전하게 관리할 수 있도록 “내부관리계획”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정책서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를 수립</a:t>
                      </a:r>
                      <a:r>
                        <a:rPr lang="en-US" altLang="ko-KR" sz="140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·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시행 및 점검하여야 합니다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  -</a:t>
                      </a:r>
                      <a:r>
                        <a:rPr lang="en-US" altLang="ko-KR" sz="1400" kern="0" spc="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kern="0" spc="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다만</a:t>
                      </a:r>
                      <a:r>
                        <a:rPr lang="en-US" altLang="ko-KR" sz="1400" kern="0" spc="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, 1</a:t>
                      </a:r>
                      <a:r>
                        <a:rPr lang="ko-KR" altLang="en-US" sz="1400" kern="0" spc="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만명 미만의 개인정보를 처리하는 </a:t>
                      </a:r>
                      <a:r>
                        <a:rPr lang="ko-KR" altLang="en-US" sz="1400" kern="0" spc="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소상공인ㆍ개인ㆍ단체의 경우에는 </a:t>
                      </a:r>
                      <a:r>
                        <a:rPr lang="ko-KR" altLang="en-US" sz="1400" kern="0" spc="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생략할 수 있습니다</a:t>
                      </a:r>
                      <a:r>
                        <a:rPr lang="en-US" altLang="ko-KR" sz="1400" kern="0" spc="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.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27455" marR="27455" marT="7590" marB="75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351213"/>
                  </a:ext>
                </a:extLst>
              </a:tr>
              <a:tr h="61830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3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개인정보보호책임자 지정 </a:t>
                      </a:r>
                      <a:endParaRPr lang="en-US" altLang="ko-KR" sz="1400" kern="0" spc="-3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법 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31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조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27455" marR="27455" marT="7590" marB="759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■ </a:t>
                      </a:r>
                      <a:r>
                        <a:rPr lang="ko-KR" altLang="en-US" sz="1400" kern="0" spc="-3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이용자의 개인정보 보호 및 고충 처리를 위하여 “개인정보보호 </a:t>
                      </a:r>
                      <a:r>
                        <a:rPr lang="ko-KR" altLang="en-US" sz="1400" kern="0" spc="-3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책임자“를</a:t>
                      </a:r>
                      <a:r>
                        <a:rPr lang="ko-KR" altLang="en-US" sz="1400" kern="0" spc="-3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 지정하여 역할 및 권한을 부여하여야 합니다</a:t>
                      </a:r>
                      <a:r>
                        <a:rPr lang="en-US" altLang="ko-KR" sz="1400" kern="0" spc="-3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.</a:t>
                      </a:r>
                      <a:endParaRPr lang="ko-KR" altLang="en-US" sz="1400" kern="0" spc="-3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27455" marR="27455" marT="7590" marB="75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30055"/>
                  </a:ext>
                </a:extLst>
              </a:tr>
              <a:tr h="66318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개인정보 취급자 관리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법 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28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조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27455" marR="27455" marT="7590" marB="759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■ </a:t>
                      </a:r>
                      <a:r>
                        <a:rPr lang="ko-KR" altLang="en-US" sz="1400" kern="0" spc="-3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개인정보를 다루는 직원을 대상으로 보안서약서를 받고</a:t>
                      </a:r>
                      <a:r>
                        <a:rPr lang="en-US" altLang="ko-KR" sz="1400" kern="0" spc="-3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3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정기적으로 개인정보보호 교육을 들을 수 있도록 조치하여야 </a:t>
                      </a:r>
                      <a:endParaRPr lang="en-US" altLang="ko-KR" sz="1400" kern="0" spc="-3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합니다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.</a:t>
                      </a:r>
                    </a:p>
                  </a:txBody>
                  <a:tcPr marL="27455" marR="27455" marT="7590" marB="75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928734"/>
                  </a:ext>
                </a:extLst>
              </a:tr>
              <a:tr h="66318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개인정보 처리 위탁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법 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26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조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27455" marR="27455" marT="7590" marB="759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■ </a:t>
                      </a:r>
                      <a:r>
                        <a:rPr lang="ko-KR" altLang="en-US" sz="1400" kern="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배송</a:t>
                      </a:r>
                      <a:r>
                        <a:rPr lang="en-US" altLang="ko-KR" sz="1400" kern="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400" kern="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주문정보 일괄 수집 등 이용자의 개인정보를 타 업체에 위탁하는 경우 법령에 따른 내용을 명시한 계약서</a:t>
                      </a:r>
                      <a:r>
                        <a:rPr lang="en-US" altLang="ko-KR" sz="1400" kern="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400" kern="0" spc="-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문서</a:t>
                      </a:r>
                      <a:r>
                        <a:rPr lang="en-US" altLang="ko-KR" sz="1400" kern="0" spc="-5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)</a:t>
                      </a:r>
                      <a:r>
                        <a:rPr lang="ko-KR" altLang="en-US" sz="1400" kern="0" spc="-5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를</a:t>
                      </a:r>
                      <a:br>
                        <a:rPr lang="en-US" altLang="ko-KR" sz="1400" kern="0" spc="-5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</a:br>
                      <a:r>
                        <a:rPr lang="en-US" altLang="ko-KR" sz="1400" kern="0" spc="-5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+mn-cs"/>
                        </a:rPr>
                        <a:t>    </a:t>
                      </a:r>
                      <a:r>
                        <a:rPr lang="ko-KR" altLang="en-US" sz="1400" kern="0" spc="-5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체결하여야 </a:t>
                      </a:r>
                      <a:r>
                        <a:rPr lang="ko-KR" altLang="en-US" sz="1400" kern="0" spc="-5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합니다</a:t>
                      </a:r>
                      <a:r>
                        <a:rPr lang="en-US" altLang="ko-KR" sz="1400" kern="0" spc="-5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.</a:t>
                      </a:r>
                    </a:p>
                  </a:txBody>
                  <a:tcPr marL="27455" marR="27455" marT="7590" marB="75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915318"/>
                  </a:ext>
                </a:extLst>
              </a:tr>
              <a:tr h="135499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개인정보 취급자 </a:t>
                      </a:r>
                      <a:endParaRPr lang="en-US" altLang="ko-KR" sz="1400" kern="0" spc="0" baseline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단말기 보안</a:t>
                      </a:r>
                      <a:endParaRPr lang="ko-KR" altLang="en-US" sz="1400" kern="0" spc="0" baseline="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법 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29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조 관련 시행령 및 고시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27455" marR="27455" marT="7590" marB="759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■ 개인정보를 다루는 직원의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PC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에는 로그인 암호와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화면보호기 설정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공유프로그램 사용 금지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백신 프로그램 운영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, </a:t>
                      </a:r>
                      <a:b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     OS 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보안 업데이트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등의 조치를 해야 합니다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■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PC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나 태블릿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등에 개인정보를 저장하는 경우 개인정보 파일에 암호 설정 등 암호화 조치를 하여야 합니다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.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27455" marR="27455" marT="7590" marB="75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176928"/>
                  </a:ext>
                </a:extLst>
              </a:tr>
              <a:tr h="95481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물리보안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법 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29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조 관련 시행령 및 고시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27455" marR="27455" marT="7590" marB="759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■ 주문정보 처리를 위한 송장 등 개인정보가 포함된 서류는 잠금 장치가 있는 캐비닛 등 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잠금장치가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 있는 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곳에 보관</a:t>
                      </a:r>
                      <a:b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하여야 합니다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■ 반송장 등이 있는 경우 해당 송장에 대해서는 파기 조치를 하여야 합니다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.</a:t>
                      </a:r>
                    </a:p>
                  </a:txBody>
                  <a:tcPr marL="27455" marR="27455" marT="7590" marB="75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562436"/>
                  </a:ext>
                </a:extLst>
              </a:tr>
            </a:tbl>
          </a:graphicData>
        </a:graphic>
      </p:graphicFrame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5859566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개인정보보호 가이드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6" name="직선 연결선 15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10</a:t>
            </a:r>
          </a:p>
        </p:txBody>
      </p:sp>
      <p:cxnSp>
        <p:nvCxnSpPr>
          <p:cNvPr id="9" name="직선 연결선 8"/>
          <p:cNvCxnSpPr>
            <a:cxnSpLocks/>
            <a:stCxn id="11" idx="3"/>
          </p:cNvCxnSpPr>
          <p:nvPr/>
        </p:nvCxnSpPr>
        <p:spPr>
          <a:xfrm flipV="1">
            <a:off x="6723938" y="547887"/>
            <a:ext cx="5468062" cy="17296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722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5182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 </a:t>
            </a:r>
            <a:r>
              <a:rPr lang="ko-KR" altLang="en-US" sz="16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보호법령</a:t>
            </a: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준수를 위한 보호조치 사항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(2/2)</a:t>
            </a:r>
            <a:endParaRPr lang="ko-KR" altLang="en-US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C3B4C9E2-3CDD-B21B-27CA-47C84BB23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401129"/>
              </p:ext>
            </p:extLst>
          </p:nvPr>
        </p:nvGraphicFramePr>
        <p:xfrm>
          <a:off x="306660" y="1278190"/>
          <a:ext cx="11718563" cy="5493410"/>
        </p:xfrm>
        <a:graphic>
          <a:graphicData uri="http://schemas.openxmlformats.org/drawingml/2006/table">
            <a:tbl>
              <a:tblPr/>
              <a:tblGrid>
                <a:gridCol w="2044647">
                  <a:extLst>
                    <a:ext uri="{9D8B030D-6E8A-4147-A177-3AD203B41FA5}">
                      <a16:colId xmlns:a16="http://schemas.microsoft.com/office/drawing/2014/main" val="941591013"/>
                    </a:ext>
                  </a:extLst>
                </a:gridCol>
                <a:gridCol w="9673916">
                  <a:extLst>
                    <a:ext uri="{9D8B030D-6E8A-4147-A177-3AD203B41FA5}">
                      <a16:colId xmlns:a16="http://schemas.microsoft.com/office/drawing/2014/main" val="3734313175"/>
                    </a:ext>
                  </a:extLst>
                </a:gridCol>
              </a:tblGrid>
              <a:tr h="40038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항목</a:t>
                      </a:r>
                      <a:r>
                        <a:rPr lang="en-US" altLang="ko-KR" sz="1400" b="1" kern="0" spc="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b="1" kern="0" spc="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법령</a:t>
                      </a:r>
                      <a:r>
                        <a:rPr lang="en-US" altLang="ko-KR" sz="1400" b="1" kern="0" spc="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400" b="1" kern="0" spc="0" dirty="0">
                        <a:solidFill>
                          <a:schemeClr val="bg1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7455" marR="27455" marT="7590" marB="759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78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fontAlgn="base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 용</a:t>
                      </a:r>
                    </a:p>
                  </a:txBody>
                  <a:tcPr marL="27455" marR="27455" marT="7590" marB="75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78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798108"/>
                  </a:ext>
                </a:extLst>
              </a:tr>
              <a:tr h="90759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개인정보 시스템 보안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법 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29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 관련 시행령 및 고시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7455" marR="27455" marT="7590" marB="759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쇼핑몰 등을 통해 수집한 이용자의 개인정보를 관리하는 시스템에는 다음과 같은 안전 조치를 취하여야 합니다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계정은 꼭 필요한 사람에게만 최소한으로 발급하고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개인정보를 볼 수 있는 권한을 최소화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개인정보를 다루는 직원이 새로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직무가 변경되거나 퇴사하는 경우 즉시 그 직원의 계정을 삭제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직원의 계정을 생성하거나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계정 변경 및 삭제 기록은 최소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년간 보관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시스템에 접속한 기록은 최소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년간 보관하고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kern="0" spc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허가받지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않은 접근이 있었는지 여부를 매월 점검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관리자 페이지는</a:t>
                      </a:r>
                      <a:r>
                        <a:rPr lang="ko-KR" altLang="en-US" sz="1400" kern="0" spc="-50" baseline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인터넷망 구간으로 송</a:t>
                      </a:r>
                      <a:r>
                        <a:rPr lang="en-US" altLang="ko-KR" sz="1400" spc="-5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·</a:t>
                      </a:r>
                      <a:r>
                        <a:rPr lang="ko-KR" altLang="en-US" sz="1400" spc="-50">
                          <a:solidFill>
                            <a:prstClr val="black"/>
                          </a:solidFill>
                          <a:latin typeface="+mn-lt"/>
                          <a:ea typeface="+mn-ea"/>
                        </a:rPr>
                        <a:t>수신하는 경우에는 안전한 암호 알고리즘으로 암호화하고</a:t>
                      </a:r>
                      <a:r>
                        <a:rPr lang="en-US" altLang="ko-KR" sz="1400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사무실이 </a:t>
                      </a:r>
                      <a:r>
                        <a:rPr lang="ko-KR" altLang="en-US" sz="1400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아닌 외부에서</a:t>
                      </a:r>
                      <a:br>
                        <a:rPr lang="en-US" altLang="ko-KR" sz="1400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400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</a:t>
                      </a:r>
                      <a:r>
                        <a:rPr lang="ko-KR" altLang="en-US" sz="1400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접속하는 </a:t>
                      </a:r>
                      <a:r>
                        <a:rPr lang="ko-KR" altLang="en-US" sz="1400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경우 </a:t>
                      </a:r>
                      <a:r>
                        <a:rPr lang="en-US" altLang="ko-KR" sz="1400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ID/PW </a:t>
                      </a:r>
                      <a:r>
                        <a:rPr lang="ko-KR" altLang="en-US" sz="1400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외 </a:t>
                      </a:r>
                      <a:r>
                        <a:rPr lang="en-US" altLang="ko-KR" sz="1400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SMS, </a:t>
                      </a:r>
                      <a:r>
                        <a:rPr lang="ko-KR" altLang="en-US" sz="1400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본인인증</a:t>
                      </a:r>
                      <a:r>
                        <a:rPr lang="en-US" altLang="ko-KR" sz="1400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OTP</a:t>
                      </a:r>
                      <a:r>
                        <a:rPr lang="ko-KR" altLang="en-US" sz="1400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등 </a:t>
                      </a:r>
                      <a:r>
                        <a:rPr lang="en-US" altLang="ko-KR" sz="1400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400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 인증 수단을 추가로 적용하거나 가상사설망</a:t>
                      </a:r>
                      <a:r>
                        <a:rPr lang="en-US" altLang="ko-KR" sz="1400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(VPN) </a:t>
                      </a:r>
                      <a:r>
                        <a:rPr lang="ko-KR" altLang="en-US" sz="1400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등을 통해 접속</a:t>
                      </a:r>
                      <a:endParaRPr lang="en-US" altLang="ko-KR" sz="1400" kern="0" spc="-5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3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▷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외부로부터의 불법적인 공격 시도를 막기 위해 방화벽과 침입차단장치 등 보안 장비를 운영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</a:p>
                  </a:txBody>
                  <a:tcPr marL="27455" marR="27455" marT="7590" marB="75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351213"/>
                  </a:ext>
                </a:extLst>
              </a:tr>
              <a:tr h="61020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개인정보 파기</a:t>
                      </a:r>
                      <a:endParaRPr lang="en-US" altLang="ko-KR" sz="14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법 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7455" marR="27455" marT="7590" marB="759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</a:t>
                      </a:r>
                      <a:r>
                        <a:rPr lang="ko-KR" altLang="en-US" sz="1400" kern="0" spc="-50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쇼핑몰 등을 통해 수집한 고객의 개인정보는 수집 목적이 달성되거나 불필요하게 되었을 때 지체 없이 파기하여야 </a:t>
                      </a:r>
                      <a:r>
                        <a:rPr lang="ko-KR" altLang="en-US" sz="1400" kern="0" spc="-50" baseline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합니다</a:t>
                      </a:r>
                      <a:r>
                        <a:rPr lang="en-US" altLang="ko-KR" sz="1400" kern="0" spc="-50" baseline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  <a:br>
                        <a:rPr lang="en-US" altLang="ko-KR" sz="1400" kern="0" spc="-50" baseline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400" kern="0" spc="-50" baseline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ko-KR" altLang="en-US" sz="1400" kern="0" spc="-50" baseline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단</a:t>
                      </a:r>
                      <a:r>
                        <a:rPr lang="en-US" altLang="ko-KR" sz="1400" kern="0" spc="-50" baseline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en-US" altLang="ko-KR" sz="1400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거래기록 등 다른 법령에서 별도로 보관하도록 규정하고 있는 경우에는 파기하지 않아도 되나</a:t>
                      </a:r>
                      <a:r>
                        <a:rPr lang="en-US" altLang="ko-KR" sz="1400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kern="0" spc="-5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주문 </a:t>
                      </a:r>
                      <a:r>
                        <a:rPr lang="ko-KR" altLang="en-US" sz="1400" kern="0" spc="-5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정보와 분리하여</a:t>
                      </a:r>
                      <a:b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별도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보관하여야 합니다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</a:txBody>
                  <a:tcPr marL="27455" marR="27455" marT="7590" marB="75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30055"/>
                  </a:ext>
                </a:extLst>
              </a:tr>
              <a:tr h="125480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손해배상의 보장</a:t>
                      </a:r>
                      <a:r>
                        <a:rPr lang="ko-KR" altLang="en-US" sz="1400" kern="0" spc="0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endParaRPr lang="en-US" altLang="ko-KR" sz="1400" kern="0" spc="0" baseline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법 제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39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조의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7)</a:t>
                      </a: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7455" marR="27455" marT="7590" marB="7590" anchor="ctr">
                    <a:lnL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</a:t>
                      </a:r>
                      <a:r>
                        <a:rPr lang="ko-KR" altLang="en-US" sz="1400" kern="0" spc="-30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사업자 규모가 일정 기준</a:t>
                      </a:r>
                      <a:r>
                        <a:rPr lang="en-US" altLang="ko-KR" sz="1400" kern="0" spc="-30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*</a:t>
                      </a:r>
                      <a:r>
                        <a:rPr lang="ko-KR" altLang="en-US" sz="1400" kern="0" spc="-30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이상인 경우 고객의 개인정보 보호를 위한 개인정보배상책임 보험에 의무적으로 </a:t>
                      </a:r>
                      <a:r>
                        <a:rPr lang="ko-KR" altLang="en-US" sz="1400" kern="0" spc="-30" baseline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가입하여야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b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합니다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 (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전년도 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매출액이 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억원 이상이고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전년도 말 기준 직전 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개월간 처리하는 개인정보가 일일 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평균</a:t>
                      </a:r>
                      <a:r>
                        <a:rPr lang="ko-KR" altLang="en-US" sz="1400" kern="0" spc="0" baseline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만명</a:t>
                      </a:r>
                      <a:br>
                        <a:rPr lang="en-US" altLang="ko-KR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14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이상이면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의무이며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매출액과 이용자 수에 따라 최저가입금액 다름</a:t>
                      </a:r>
                      <a:r>
                        <a:rPr lang="en-US" altLang="ko-KR" sz="14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 ※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다만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소상공인이거나 사업개시 </a:t>
                      </a:r>
                      <a:r>
                        <a:rPr lang="en-US" altLang="ko-KR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미만 또는 오픈마켓 입점 및 </a:t>
                      </a:r>
                      <a:r>
                        <a:rPr lang="ko-KR" altLang="en-US" sz="1100" kern="0" spc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자사몰</a:t>
                      </a:r>
                      <a:r>
                        <a:rPr lang="ko-KR" altLang="en-US" sz="11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운영 없이 개인정보처리 위탁업무만 수행하는 경우는 의무대상에서 제외</a:t>
                      </a:r>
                    </a:p>
                  </a:txBody>
                  <a:tcPr marL="27455" marR="27455" marT="7590" marB="759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928734"/>
                  </a:ext>
                </a:extLst>
              </a:tr>
            </a:tbl>
          </a:graphicData>
        </a:graphic>
      </p:graphicFrame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5752088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개인정보보호 가이드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6" name="직선 연결선 15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11</a:t>
            </a:r>
          </a:p>
        </p:txBody>
      </p:sp>
      <p:cxnSp>
        <p:nvCxnSpPr>
          <p:cNvPr id="15" name="직선 연결선 14"/>
          <p:cNvCxnSpPr>
            <a:cxnSpLocks/>
            <a:stCxn id="11" idx="3"/>
          </p:cNvCxnSpPr>
          <p:nvPr/>
        </p:nvCxnSpPr>
        <p:spPr>
          <a:xfrm flipV="1">
            <a:off x="6616460" y="547887"/>
            <a:ext cx="5575540" cy="17296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587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4732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 취급자 업무용 </a:t>
            </a:r>
            <a:r>
              <a:rPr lang="ko-KR" altLang="en-US" sz="1600" b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단말기 인터넷망 차단</a:t>
            </a:r>
            <a:endParaRPr lang="ko-KR" altLang="en-US" sz="16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5989189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위한 개인정보 준수사항 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1" name="직선 연결선 20"/>
          <p:cNvCxnSpPr>
            <a:cxnSpLocks/>
            <a:stCxn id="18" idx="3"/>
          </p:cNvCxnSpPr>
          <p:nvPr/>
        </p:nvCxnSpPr>
        <p:spPr>
          <a:xfrm flipV="1">
            <a:off x="6853561" y="547888"/>
            <a:ext cx="5338439" cy="17295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4">
            <a:extLst>
              <a:ext uri="{FF2B5EF4-FFF2-40B4-BE49-F238E27FC236}">
                <a16:creationId xmlns:a16="http://schemas.microsoft.com/office/drawing/2014/main" id="{7C787755-8EF1-B647-37F2-F81F1FF9AD93}"/>
              </a:ext>
            </a:extLst>
          </p:cNvPr>
          <p:cNvGrpSpPr/>
          <p:nvPr/>
        </p:nvGrpSpPr>
        <p:grpSpPr>
          <a:xfrm>
            <a:off x="534575" y="2434869"/>
            <a:ext cx="11071871" cy="1877359"/>
            <a:chOff x="534575" y="2434869"/>
            <a:chExt cx="11071871" cy="1877359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25CEE00-5C69-97E2-0F96-194A545D5DD8}"/>
                </a:ext>
              </a:extLst>
            </p:cNvPr>
            <p:cNvGrpSpPr/>
            <p:nvPr/>
          </p:nvGrpSpPr>
          <p:grpSpPr>
            <a:xfrm>
              <a:off x="534575" y="2454254"/>
              <a:ext cx="11071871" cy="1857974"/>
              <a:chOff x="1053770" y="4170098"/>
              <a:chExt cx="10084282" cy="2196344"/>
            </a:xfrm>
            <a:solidFill>
              <a:srgbClr val="4C789E"/>
            </a:solidFill>
          </p:grpSpPr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3986DAED-F178-68F5-18FA-4531590079B3}"/>
                  </a:ext>
                </a:extLst>
              </p:cNvPr>
              <p:cNvSpPr/>
              <p:nvPr/>
            </p:nvSpPr>
            <p:spPr>
              <a:xfrm>
                <a:off x="1053770" y="4170098"/>
                <a:ext cx="10084282" cy="2163582"/>
              </a:xfrm>
              <a:prstGeom prst="rect">
                <a:avLst/>
              </a:prstGeom>
              <a:grpFill/>
              <a:ln w="6350">
                <a:solidFill>
                  <a:schemeClr val="bg1">
                    <a:lumMod val="75000"/>
                  </a:schemeClr>
                </a:solidFill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50000"/>
                  </a:lnSpc>
                  <a:buFont typeface="Wingdings" pitchFamily="2" charset="2"/>
                  <a:buChar char="§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lvl="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altLang="ko-KR" sz="100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23C136FC-BD02-E7E0-A928-4C77E2D479BC}"/>
                  </a:ext>
                </a:extLst>
              </p:cNvPr>
              <p:cNvSpPr/>
              <p:nvPr/>
            </p:nvSpPr>
            <p:spPr>
              <a:xfrm>
                <a:off x="1053770" y="4180496"/>
                <a:ext cx="10084282" cy="2185946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6A25398B-D984-1CA7-BF0E-11DDB91E5189}"/>
                </a:ext>
              </a:extLst>
            </p:cNvPr>
            <p:cNvSpPr/>
            <p:nvPr/>
          </p:nvSpPr>
          <p:spPr>
            <a:xfrm>
              <a:off x="584414" y="2434869"/>
              <a:ext cx="11022032" cy="1655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개인정보보호법 제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29</a:t>
              </a: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안전조치 의무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ko-KR" altLang="en-US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개인정보처리자는 개인정보가 </a:t>
              </a:r>
              <a:r>
                <a:rPr lang="ko-KR" altLang="en-US" sz="1000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분실ㆍ도난ㆍ유출ㆍ위조ㆍ변조</a:t>
              </a:r>
              <a:r>
                <a:rPr lang="ko-KR" altLang="en-US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또는 훼손되지 아니하도록 내부 관리계획 수립</a:t>
              </a:r>
              <a:r>
                <a:rPr lang="en-US" altLang="ko-KR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접속기록 보관 등 대통령령으로 정하는 바에 따라 안전성 확보에 필요한 </a:t>
              </a:r>
              <a:r>
                <a:rPr lang="ko-KR" altLang="en-US" sz="1000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기술적ㆍ관리적</a:t>
              </a:r>
              <a:r>
                <a:rPr lang="ko-KR" altLang="en-US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및 물리적 조치를 하여야 한다</a:t>
              </a:r>
              <a:r>
                <a:rPr lang="en-US" altLang="ko-KR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en-US" altLang="ko-KR" sz="12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시행령 제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30</a:t>
              </a: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(</a:t>
              </a: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개인정보의 안전성 확보 조치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 </a:t>
              </a: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제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항 제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호 </a:t>
              </a:r>
              <a:r>
                <a:rPr lang="ko-KR" altLang="en-US" sz="1400" b="1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나목</a:t>
              </a:r>
              <a:endPara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ko-KR" altLang="en-US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개인정보처리시스템에 접속하는 개인정보취급자의 컴퓨터 등으로서 보호위원회가 정하여 고시하는 기준에 해당하는 컴퓨터 등에 대한 인터넷망의 차단</a:t>
              </a:r>
              <a:r>
                <a:rPr lang="en-US" altLang="ko-KR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 </a:t>
              </a:r>
              <a:r>
                <a:rPr lang="ko-KR" altLang="en-US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다만</a:t>
              </a:r>
              <a:r>
                <a:rPr lang="en-US" altLang="ko-KR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전년도 말 기준 직전 </a:t>
              </a:r>
              <a:r>
                <a:rPr lang="en-US" altLang="ko-KR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  <a:r>
                <a:rPr lang="ko-KR" altLang="en-US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개월 간 그 개인정보가 </a:t>
              </a:r>
              <a:r>
                <a:rPr lang="ko-KR" altLang="en-US" sz="1000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저장ㆍ관리되고</a:t>
              </a:r>
              <a:r>
                <a:rPr lang="ko-KR" altLang="en-US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있는 「정보통신망 이용촉진 및 정보보호 등에 관한 법률」 제</a:t>
              </a:r>
              <a:r>
                <a:rPr lang="en-US" altLang="ko-KR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  <a:r>
                <a:rPr lang="ko-KR" altLang="en-US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조제</a:t>
              </a:r>
              <a:r>
                <a:rPr lang="en-US" altLang="ko-KR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1000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항제</a:t>
              </a:r>
              <a:r>
                <a:rPr lang="en-US" altLang="ko-KR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4</a:t>
              </a:r>
              <a:r>
                <a:rPr lang="ko-KR" altLang="en-US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호에 따른 이용자 수가 일일평균 </a:t>
              </a:r>
              <a:r>
                <a:rPr lang="en-US" altLang="ko-KR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100</a:t>
              </a:r>
              <a:r>
                <a:rPr lang="ko-KR" altLang="en-US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만명 이상인 개인정보처리자만 해당한다</a:t>
              </a:r>
              <a:r>
                <a:rPr lang="en-US" altLang="ko-KR" sz="1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C5382EF9-619C-60E4-4E0D-6C2909360417}"/>
              </a:ext>
            </a:extLst>
          </p:cNvPr>
          <p:cNvGrpSpPr/>
          <p:nvPr/>
        </p:nvGrpSpPr>
        <p:grpSpPr>
          <a:xfrm>
            <a:off x="-254177" y="1294909"/>
            <a:ext cx="12792887" cy="1221477"/>
            <a:chOff x="-254177" y="1294909"/>
            <a:chExt cx="12792887" cy="1221477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44DF72D2-D3C4-11F8-B4E5-C6877A728106}"/>
                </a:ext>
              </a:extLst>
            </p:cNvPr>
            <p:cNvGrpSpPr/>
            <p:nvPr/>
          </p:nvGrpSpPr>
          <p:grpSpPr>
            <a:xfrm>
              <a:off x="584414" y="1294909"/>
              <a:ext cx="11081968" cy="1221477"/>
              <a:chOff x="-1715623" y="1086068"/>
              <a:chExt cx="13527054" cy="504405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D869CA19-2B42-422E-5DCD-79EBF3892D60}"/>
                  </a:ext>
                </a:extLst>
              </p:cNvPr>
              <p:cNvSpPr/>
              <p:nvPr/>
            </p:nvSpPr>
            <p:spPr>
              <a:xfrm>
                <a:off x="-1468729" y="1153851"/>
                <a:ext cx="13033267" cy="16641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endParaRPr lang="en-US" altLang="ko-KR" sz="1969" b="1" spc="-62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2016C5D5-D37E-B99F-3F69-23079B6116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15623" y="1086068"/>
                <a:ext cx="13527054" cy="5044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243D591-97A5-C8EE-4D97-523150C3472D}"/>
                </a:ext>
              </a:extLst>
            </p:cNvPr>
            <p:cNvSpPr/>
            <p:nvPr/>
          </p:nvSpPr>
          <p:spPr>
            <a:xfrm>
              <a:off x="-254177" y="1302654"/>
              <a:ext cx="12792887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3988" lvl="0" indent="-153988" algn="ctr" latinLnBrk="0">
                <a:lnSpc>
                  <a:spcPct val="150000"/>
                </a:lnSpc>
                <a:defRPr/>
              </a:pPr>
              <a:r>
                <a:rPr kumimoji="1" lang="ko-KR" altLang="en-US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직전년도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말 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3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개월 기준 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일 평균 이용자 수 </a:t>
              </a:r>
              <a:r>
                <a:rPr kumimoji="1" lang="en-US" altLang="ko-KR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100</a:t>
              </a:r>
              <a:r>
                <a:rPr kumimoji="1" lang="ko-KR" altLang="en-US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만명 이상</a:t>
              </a:r>
              <a:r>
                <a:rPr kumimoji="1" lang="ko-KR" altLang="en-US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인 경우 </a:t>
              </a:r>
              <a:endParaRPr kumimoji="1" lang="en-US" altLang="ko-KR" b="1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marL="153988" lvl="0" indent="-153988" algn="ctr" latinLnBrk="0">
                <a:lnSpc>
                  <a:spcPct val="150000"/>
                </a:lnSpc>
                <a:defRPr/>
              </a:pP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이용사업자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판매자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는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개인정보처리시스템에 접근할 수 있는 직원의 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PC 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등의 인터넷망을 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차단 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하여야 합니다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EBD43B76-17FA-792B-1028-9F6C84CA652E}"/>
              </a:ext>
            </a:extLst>
          </p:cNvPr>
          <p:cNvGrpSpPr/>
          <p:nvPr/>
        </p:nvGrpSpPr>
        <p:grpSpPr>
          <a:xfrm>
            <a:off x="534575" y="4410075"/>
            <a:ext cx="11071871" cy="2058443"/>
            <a:chOff x="534575" y="4410075"/>
            <a:chExt cx="11071871" cy="2058443"/>
          </a:xfrm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A9F78E7E-A23D-00B7-8284-C8277326D179}"/>
                </a:ext>
              </a:extLst>
            </p:cNvPr>
            <p:cNvSpPr/>
            <p:nvPr/>
          </p:nvSpPr>
          <p:spPr>
            <a:xfrm>
              <a:off x="534575" y="4410075"/>
              <a:ext cx="11071871" cy="2058443"/>
            </a:xfrm>
            <a:prstGeom prst="rect">
              <a:avLst/>
            </a:prstGeom>
            <a:solidFill>
              <a:srgbClr val="F6F9FC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dist="38100" dir="5400000" algn="t" rotWithShape="0">
                <a:schemeClr val="accent1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endParaRPr lang="en-US" altLang="ko-KR" sz="1400" dirty="0">
                <a:solidFill>
                  <a:srgbClr val="0C3F6A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2140507" y="4590910"/>
              <a:ext cx="84619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직전년도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말 기준 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3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개월간 개인정보가 저장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·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관리 되고 있는 이용자수가 일일 평균 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100</a:t>
              </a:r>
              <a:r>
                <a:rPr kumimoji="1" lang="ko-KR" altLang="en-US" sz="1400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만명 이상  </a:t>
              </a:r>
              <a:endPara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2" name="모서리가 둥근 직사각형 49">
              <a:extLst>
                <a:ext uri="{FF2B5EF4-FFF2-40B4-BE49-F238E27FC236}">
                  <a16:creationId xmlns:a16="http://schemas.microsoft.com/office/drawing/2014/main" id="{675FDC01-E8AE-DA5B-82AF-74D3B2A3D30C}"/>
                </a:ext>
              </a:extLst>
            </p:cNvPr>
            <p:cNvSpPr/>
            <p:nvPr/>
          </p:nvSpPr>
          <p:spPr>
            <a:xfrm>
              <a:off x="700968" y="5093779"/>
              <a:ext cx="1792066" cy="307777"/>
            </a:xfrm>
            <a:prstGeom prst="roundRect">
              <a:avLst/>
            </a:prstGeom>
            <a:gradFill flip="none" rotWithShape="1">
              <a:gsLst>
                <a:gs pos="50500">
                  <a:srgbClr val="F1975A"/>
                </a:gs>
                <a:gs pos="1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인터넷망 차단 </a:t>
              </a:r>
              <a:r>
                <a:rPr kumimoji="0" lang="ko-KR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대상 </a:t>
              </a:r>
              <a:r>
                <a:rPr kumimoji="0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PC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0" name="모서리가 둥근 직사각형 49">
              <a:extLst>
                <a:ext uri="{FF2B5EF4-FFF2-40B4-BE49-F238E27FC236}">
                  <a16:creationId xmlns:a16="http://schemas.microsoft.com/office/drawing/2014/main" id="{675FDC01-E8AE-DA5B-82AF-74D3B2A3D30C}"/>
                </a:ext>
              </a:extLst>
            </p:cNvPr>
            <p:cNvSpPr/>
            <p:nvPr/>
          </p:nvSpPr>
          <p:spPr>
            <a:xfrm>
              <a:off x="700968" y="4523129"/>
              <a:ext cx="1439539" cy="443340"/>
            </a:xfrm>
            <a:prstGeom prst="roundRect">
              <a:avLst/>
            </a:prstGeom>
            <a:gradFill flip="none" rotWithShape="1">
              <a:gsLst>
                <a:gs pos="50500">
                  <a:srgbClr val="F1975A"/>
                </a:gs>
                <a:gs pos="1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latinLnBrk="0">
                <a:defRPr/>
              </a:pPr>
              <a:r>
                <a:rPr lang="ko-KR" altLang="en-US" sz="1200" b="1" kern="0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 평균 이용자수 </a:t>
              </a:r>
              <a:endParaRPr lang="en-US" altLang="ko-KR" sz="1200" b="1" kern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lvl="0" algn="ctr" latinLnBrk="0">
                <a:defRPr/>
              </a:pPr>
              <a:r>
                <a:rPr lang="en-US" altLang="ko-KR" sz="1200" b="1" kern="0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100</a:t>
              </a:r>
              <a:r>
                <a:rPr lang="ko-KR" altLang="en-US" sz="1200" b="1" kern="0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만명 이상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12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2599042" y="5093779"/>
            <a:ext cx="876194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R" altLang="en-US" sz="1400" kern="0" spc="-3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sym typeface="Wingdings"/>
              </a:rPr>
              <a:t>개인정보처리시스템에서 개인정보를 다운로드할 수 있는 취급자의 </a:t>
            </a:r>
            <a:r>
              <a:rPr kumimoji="1" lang="en-US" altLang="ko-KR" sz="1400" kern="0" spc="-3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sym typeface="Wingdings"/>
              </a:rPr>
              <a:t>PC</a:t>
            </a:r>
          </a:p>
          <a:p>
            <a:endParaRPr kumimoji="1" lang="en-US" altLang="ko-KR" sz="400" kern="0" spc="-30">
              <a:ln w="9525">
                <a:solidFill>
                  <a:srgbClr val="FFFFFF">
                    <a:alpha val="5000"/>
                  </a:srgbClr>
                </a:solidFill>
              </a:ln>
              <a:latin typeface="맑은 고딕" panose="020B0503020000020004" pitchFamily="50" charset="-127"/>
              <a:sym typeface="Wingdings"/>
            </a:endParaRPr>
          </a:p>
          <a:p>
            <a:r>
              <a:rPr kumimoji="1" lang="ko-KR" altLang="en-US" sz="1400" kern="0" spc="-3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sym typeface="Wingdings"/>
              </a:rPr>
              <a:t>개인정보처리시스템에서 개인정보를 파기할 수 있는 취급자의 </a:t>
            </a:r>
            <a:r>
              <a:rPr kumimoji="1" lang="en-US" altLang="ko-KR" sz="1400" kern="0" spc="-3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sym typeface="Wingdings"/>
              </a:rPr>
              <a:t>PC</a:t>
            </a:r>
          </a:p>
          <a:p>
            <a:endParaRPr kumimoji="1" lang="en-US" altLang="ko-KR" sz="400" kern="0" spc="-30">
              <a:ln w="9525">
                <a:solidFill>
                  <a:srgbClr val="FFFFFF">
                    <a:alpha val="5000"/>
                  </a:srgbClr>
                </a:solidFill>
              </a:ln>
              <a:latin typeface="맑은 고딕" panose="020B0503020000020004" pitchFamily="50" charset="-127"/>
              <a:sym typeface="Wingdings"/>
            </a:endParaRPr>
          </a:p>
          <a:p>
            <a:r>
              <a:rPr kumimoji="1" lang="ko-KR" altLang="en-US" sz="1400" kern="0" spc="-3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sym typeface="Wingdings"/>
              </a:rPr>
              <a:t>개인정보처리시스템에 접근권한을 설정할 수 있는 취급자의 </a:t>
            </a:r>
            <a:r>
              <a:rPr kumimoji="1" lang="en-US" altLang="ko-KR" sz="1400" kern="0" spc="-3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sym typeface="Wingdings"/>
              </a:rPr>
              <a:t>PC </a:t>
            </a:r>
            <a:r>
              <a:rPr kumimoji="1" lang="ko-KR" altLang="en-US" sz="1400" kern="0" spc="-3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sym typeface="Wingdings"/>
              </a:rPr>
              <a:t>등</a:t>
            </a:r>
            <a:endParaRPr kumimoji="1" lang="en-US" altLang="ko-KR" sz="1400" kern="0" spc="-30">
              <a:ln w="9525">
                <a:solidFill>
                  <a:srgbClr val="FFFFFF">
                    <a:alpha val="5000"/>
                  </a:srgbClr>
                </a:solidFill>
              </a:ln>
              <a:latin typeface="맑은 고딕" panose="020B0503020000020004" pitchFamily="50" charset="-127"/>
              <a:sym typeface="Wingdings"/>
            </a:endParaRPr>
          </a:p>
          <a:p>
            <a:endParaRPr kumimoji="1" lang="ko-KR" altLang="en-US" sz="400" kern="0" spc="-30">
              <a:ln w="9525">
                <a:solidFill>
                  <a:srgbClr val="FFFFFF">
                    <a:alpha val="5000"/>
                  </a:srgbClr>
                </a:solidFill>
              </a:ln>
              <a:latin typeface="맑은 고딕" panose="020B0503020000020004" pitchFamily="50" charset="-127"/>
              <a:sym typeface="Wingdings"/>
            </a:endParaRPr>
          </a:p>
          <a:p>
            <a:r>
              <a:rPr lang="en-US" altLang="ko-KR" sz="1400"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400">
                <a:latin typeface="맑은 고딕" panose="020B0503020000020004" pitchFamily="50" charset="-127"/>
                <a:ea typeface="맑은 고딕" panose="020B0503020000020004" pitchFamily="50" charset="-127"/>
              </a:rPr>
              <a:t>다만</a:t>
            </a:r>
            <a:r>
              <a:rPr lang="en-US" altLang="ko-KR" sz="140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>
                <a:latin typeface="맑은 고딕" panose="020B0503020000020004" pitchFamily="50" charset="-127"/>
                <a:ea typeface="맑은 고딕" panose="020B0503020000020004" pitchFamily="50" charset="-127"/>
              </a:rPr>
              <a:t>클라우드컴퓨팅서비스를 이용하는 경우에는 해당 서비스에 대한 접속 외 인터넷 차단 조치</a:t>
            </a: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366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1776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 파기</a:t>
            </a:r>
          </a:p>
        </p:txBody>
      </p:sp>
      <p:sp>
        <p:nvSpPr>
          <p:cNvPr id="18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6010881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위한 개인정보 준수사항 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1" name="직선 연결선 20"/>
          <p:cNvCxnSpPr>
            <a:cxnSpLocks/>
            <a:stCxn id="18" idx="3"/>
          </p:cNvCxnSpPr>
          <p:nvPr/>
        </p:nvCxnSpPr>
        <p:spPr>
          <a:xfrm flipV="1">
            <a:off x="6875253" y="547888"/>
            <a:ext cx="5316747" cy="17295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55B7CCDA-960E-36BD-B582-B187125D41DF}"/>
              </a:ext>
            </a:extLst>
          </p:cNvPr>
          <p:cNvGrpSpPr/>
          <p:nvPr/>
        </p:nvGrpSpPr>
        <p:grpSpPr>
          <a:xfrm>
            <a:off x="534575" y="2426333"/>
            <a:ext cx="11071871" cy="1131079"/>
            <a:chOff x="520762" y="2562464"/>
            <a:chExt cx="11071871" cy="508124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25CEE00-5C69-97E2-0F96-194A545D5DD8}"/>
                </a:ext>
              </a:extLst>
            </p:cNvPr>
            <p:cNvGrpSpPr/>
            <p:nvPr/>
          </p:nvGrpSpPr>
          <p:grpSpPr>
            <a:xfrm>
              <a:off x="520762" y="2575007"/>
              <a:ext cx="11071871" cy="492105"/>
              <a:chOff x="1053770" y="4170098"/>
              <a:chExt cx="10084282" cy="2196344"/>
            </a:xfrm>
            <a:solidFill>
              <a:srgbClr val="4C789E"/>
            </a:solidFill>
          </p:grpSpPr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3986DAED-F178-68F5-18FA-4531590079B3}"/>
                  </a:ext>
                </a:extLst>
              </p:cNvPr>
              <p:cNvSpPr/>
              <p:nvPr/>
            </p:nvSpPr>
            <p:spPr>
              <a:xfrm>
                <a:off x="1053770" y="4170098"/>
                <a:ext cx="10084282" cy="2163582"/>
              </a:xfrm>
              <a:prstGeom prst="rect">
                <a:avLst/>
              </a:prstGeom>
              <a:grpFill/>
              <a:ln w="6350">
                <a:solidFill>
                  <a:schemeClr val="bg1">
                    <a:lumMod val="75000"/>
                  </a:schemeClr>
                </a:solidFill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50000"/>
                  </a:lnSpc>
                  <a:buFont typeface="Wingdings" pitchFamily="2" charset="2"/>
                  <a:buChar char="§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lvl="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altLang="ko-KR" sz="100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23C136FC-BD02-E7E0-A928-4C77E2D479BC}"/>
                  </a:ext>
                </a:extLst>
              </p:cNvPr>
              <p:cNvSpPr/>
              <p:nvPr/>
            </p:nvSpPr>
            <p:spPr>
              <a:xfrm>
                <a:off x="1053770" y="4180496"/>
                <a:ext cx="10084282" cy="2185946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6A25398B-D984-1CA7-BF0E-11DDB91E5189}"/>
                </a:ext>
              </a:extLst>
            </p:cNvPr>
            <p:cNvSpPr/>
            <p:nvPr/>
          </p:nvSpPr>
          <p:spPr>
            <a:xfrm>
              <a:off x="570601" y="2562464"/>
              <a:ext cx="10932816" cy="508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개인정보보호법 제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21</a:t>
              </a: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개인정보의 파기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① 개인정보처리자는 보유기간의 경과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개인정보의 처리 목적 달성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100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가명정보의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처리 기간 경과 등 그 개인정보가 불필요하게 되었을 때에는 지체 없이 그 개인정보를 파기하여야 한다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 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다만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다른 법령에 따라 보존하여야 하는 경우에는 그러하지 아니하다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② 개인정보처리자가 제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항에 따라 개인정보를 파기할 때에는 복구 또는 재생되지 아니하도록 조치하여야 한다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405AD307-BCE2-B6F1-71AA-46BE0AB9F613}"/>
              </a:ext>
            </a:extLst>
          </p:cNvPr>
          <p:cNvGrpSpPr/>
          <p:nvPr/>
        </p:nvGrpSpPr>
        <p:grpSpPr>
          <a:xfrm>
            <a:off x="306660" y="1294909"/>
            <a:ext cx="11428697" cy="1221477"/>
            <a:chOff x="306660" y="1294909"/>
            <a:chExt cx="11428697" cy="1221477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44DF72D2-D3C4-11F8-B4E5-C6877A728106}"/>
                </a:ext>
              </a:extLst>
            </p:cNvPr>
            <p:cNvGrpSpPr/>
            <p:nvPr/>
          </p:nvGrpSpPr>
          <p:grpSpPr>
            <a:xfrm>
              <a:off x="584414" y="1294909"/>
              <a:ext cx="11081968" cy="1221477"/>
              <a:chOff x="-1715623" y="1086068"/>
              <a:chExt cx="13527054" cy="504405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D869CA19-2B42-422E-5DCD-79EBF3892D60}"/>
                  </a:ext>
                </a:extLst>
              </p:cNvPr>
              <p:cNvSpPr/>
              <p:nvPr/>
            </p:nvSpPr>
            <p:spPr>
              <a:xfrm>
                <a:off x="-1468729" y="1153851"/>
                <a:ext cx="13033267" cy="16641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endParaRPr lang="en-US" altLang="ko-KR" sz="1969" b="1" spc="-62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2016C5D5-D37E-B99F-3F69-23079B6116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15623" y="1086068"/>
                <a:ext cx="13527054" cy="5044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243D591-97A5-C8EE-4D97-523150C3472D}"/>
                </a:ext>
              </a:extLst>
            </p:cNvPr>
            <p:cNvSpPr/>
            <p:nvPr/>
          </p:nvSpPr>
          <p:spPr>
            <a:xfrm>
              <a:off x="306660" y="1302880"/>
              <a:ext cx="11428697" cy="783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3988" indent="-153988" algn="ctr" latinLnBrk="0">
                <a:lnSpc>
                  <a:spcPct val="150000"/>
                </a:lnSpc>
                <a:defRPr/>
              </a:pPr>
              <a:r>
                <a:rPr kumimoji="1" lang="ko-KR" altLang="en-US" sz="1600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자사몰</a:t>
              </a: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또는 </a:t>
              </a:r>
              <a:r>
                <a:rPr kumimoji="1" lang="ko-KR" altLang="en-US" sz="1600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셀러툴</a:t>
              </a: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사업자 및 쇼핑몰 등을 통해 </a:t>
              </a: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개인정보</a:t>
              </a:r>
              <a:r>
                <a:rPr kumimoji="1" lang="en-US" altLang="ko-KR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sz="1600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주문정보</a:t>
              </a:r>
              <a:r>
                <a:rPr kumimoji="1" lang="en-US" altLang="ko-KR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를 수집</a:t>
              </a:r>
              <a:r>
                <a:rPr kumimoji="1" lang="en-US" altLang="ko-KR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·</a:t>
              </a: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저장</a:t>
              </a:r>
              <a:r>
                <a:rPr kumimoji="1" lang="en-US" altLang="ko-KR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·</a:t>
              </a: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보관하는 경우</a:t>
              </a:r>
              <a:r>
                <a:rPr kumimoji="1" lang="en-US" altLang="ko-KR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</a:p>
            <a:p>
              <a:pPr marL="153988" indent="-153988" algn="ctr" latinLnBrk="0">
                <a:lnSpc>
                  <a:spcPct val="150000"/>
                </a:lnSpc>
                <a:defRPr/>
              </a:pP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그 목적에 맞게 이용하고 목적이 달성된 경우 개인정보에 해당하는 부분은 복구 재생되지 않도록 파기</a:t>
              </a: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하여야 합니다</a:t>
              </a:r>
              <a:r>
                <a:rPr kumimoji="1" lang="en-US" altLang="ko-KR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1502502D-B530-4A75-39E3-1314DB9BA869}"/>
              </a:ext>
            </a:extLst>
          </p:cNvPr>
          <p:cNvGrpSpPr/>
          <p:nvPr/>
        </p:nvGrpSpPr>
        <p:grpSpPr>
          <a:xfrm>
            <a:off x="534575" y="3705224"/>
            <a:ext cx="11302382" cy="3044305"/>
            <a:chOff x="534575" y="3705225"/>
            <a:chExt cx="11302382" cy="2763293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A9F78E7E-A23D-00B7-8284-C8277326D179}"/>
                </a:ext>
              </a:extLst>
            </p:cNvPr>
            <p:cNvSpPr/>
            <p:nvPr/>
          </p:nvSpPr>
          <p:spPr>
            <a:xfrm>
              <a:off x="534575" y="3705225"/>
              <a:ext cx="11071871" cy="2763293"/>
            </a:xfrm>
            <a:prstGeom prst="rect">
              <a:avLst/>
            </a:prstGeom>
            <a:solidFill>
              <a:srgbClr val="F6F9FC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dist="38100" dir="5400000" algn="t" rotWithShape="0">
                <a:schemeClr val="accent1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endParaRPr lang="en-US" altLang="ko-KR" sz="1400" dirty="0">
                <a:solidFill>
                  <a:srgbClr val="0C3F6A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2" name="모서리가 둥근 직사각형 49">
              <a:extLst>
                <a:ext uri="{FF2B5EF4-FFF2-40B4-BE49-F238E27FC236}">
                  <a16:creationId xmlns:a16="http://schemas.microsoft.com/office/drawing/2014/main" id="{675FDC01-E8AE-DA5B-82AF-74D3B2A3D30C}"/>
                </a:ext>
              </a:extLst>
            </p:cNvPr>
            <p:cNvSpPr/>
            <p:nvPr/>
          </p:nvSpPr>
          <p:spPr>
            <a:xfrm>
              <a:off x="700967" y="5441414"/>
              <a:ext cx="1439539" cy="307777"/>
            </a:xfrm>
            <a:prstGeom prst="roundRect">
              <a:avLst/>
            </a:prstGeom>
            <a:gradFill flip="none" rotWithShape="1">
              <a:gsLst>
                <a:gs pos="50500">
                  <a:srgbClr val="F1975A"/>
                </a:gs>
                <a:gs pos="1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파기 방법</a:t>
              </a:r>
            </a:p>
          </p:txBody>
        </p:sp>
        <p:sp>
          <p:nvSpPr>
            <p:cNvPr id="31" name="모서리가 둥근 직사각형 49">
              <a:extLst>
                <a:ext uri="{FF2B5EF4-FFF2-40B4-BE49-F238E27FC236}">
                  <a16:creationId xmlns:a16="http://schemas.microsoft.com/office/drawing/2014/main" id="{675FDC01-E8AE-DA5B-82AF-74D3B2A3D30C}"/>
                </a:ext>
              </a:extLst>
            </p:cNvPr>
            <p:cNvSpPr/>
            <p:nvPr/>
          </p:nvSpPr>
          <p:spPr>
            <a:xfrm>
              <a:off x="707265" y="3903413"/>
              <a:ext cx="1433241" cy="307777"/>
            </a:xfrm>
            <a:prstGeom prst="roundRect">
              <a:avLst/>
            </a:prstGeom>
            <a:gradFill flip="none" rotWithShape="1">
              <a:gsLst>
                <a:gs pos="50500">
                  <a:srgbClr val="F1975A"/>
                </a:gs>
                <a:gs pos="1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3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파기</a:t>
              </a:r>
              <a:r>
                <a:rPr kumimoji="0" lang="ko-KR" altLang="en-US" sz="1300" b="1" i="0" u="none" strike="noStrike" kern="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 기간</a:t>
              </a:r>
              <a:endParaRPr kumimoji="0" lang="ko-KR" altLang="en-US" sz="13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D4F0C30B-FBBA-3BFD-4C79-EEDE30634CFB}"/>
                </a:ext>
              </a:extLst>
            </p:cNvPr>
            <p:cNvSpPr/>
            <p:nvPr/>
          </p:nvSpPr>
          <p:spPr>
            <a:xfrm>
              <a:off x="2140506" y="3807992"/>
              <a:ext cx="8461988" cy="1578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다음 중 어느 하나에 해당하는 경우 개인정보를 </a:t>
              </a:r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‘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지체 없이</a:t>
              </a:r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’ 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파기하여야 함</a:t>
              </a:r>
              <a:endPara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당초 고지하고 동의를 받았던 보유 기간이 경과한 경우</a:t>
              </a:r>
              <a:endPara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동의를 받았거나 법령 등에서 명시한 </a:t>
              </a:r>
              <a:r>
                <a:rPr lang="ko-KR" altLang="en-US" sz="12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 </a:t>
              </a:r>
              <a:r>
                <a:rPr kumimoji="1" lang="ko-KR" altLang="en-US" sz="1200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</a:rPr>
                <a:t>수집</a:t>
              </a:r>
              <a:r>
                <a:rPr kumimoji="1" lang="en-US" altLang="ko-KR" sz="1200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·</a:t>
              </a:r>
              <a:r>
                <a:rPr kumimoji="1" lang="ko-KR" altLang="en-US" sz="1200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이용</a:t>
              </a:r>
              <a:r>
                <a:rPr kumimoji="1" lang="en-US" altLang="ko-KR" sz="12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·</a:t>
              </a:r>
              <a:r>
                <a:rPr kumimoji="1" lang="ko-KR" altLang="en-US" sz="12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제공 목적이 </a:t>
              </a:r>
              <a:r>
                <a:rPr kumimoji="1" lang="ko-KR" altLang="en-US" sz="1200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달성된 경우</a:t>
              </a:r>
              <a:endParaRPr kumimoji="1" lang="en-US" altLang="ko-KR" sz="1200" b="1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kumimoji="1" lang="ko-KR" altLang="en-US" sz="1200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</a:rPr>
                <a:t>회원탈퇴</a:t>
              </a:r>
              <a:r>
                <a:rPr kumimoji="1" lang="en-US" altLang="ko-KR" sz="1200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·</a:t>
              </a:r>
              <a:r>
                <a:rPr kumimoji="1" lang="ko-KR" altLang="en-US" sz="1200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제명</a:t>
              </a:r>
              <a:r>
                <a:rPr kumimoji="1" lang="en-US" altLang="ko-KR" sz="12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·</a:t>
              </a:r>
              <a:r>
                <a:rPr kumimoji="1" lang="ko-KR" altLang="en-US" sz="1200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계약관계 종료</a:t>
              </a:r>
              <a:r>
                <a:rPr kumimoji="1" lang="en-US" altLang="ko-KR" sz="12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·</a:t>
              </a:r>
              <a:r>
                <a:rPr kumimoji="1" lang="ko-KR" altLang="en-US" sz="12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동의철회 등에 따른 개인정보 처리의 법적 근거가 </a:t>
              </a:r>
              <a:r>
                <a:rPr kumimoji="1" lang="ko-KR" altLang="en-US" sz="1200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소멸된 경우</a:t>
              </a:r>
              <a:endParaRPr kumimoji="1" lang="en-US" altLang="ko-KR" sz="1200" b="1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ko-KR" altLang="en-US" sz="12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대금 </a:t>
              </a:r>
              <a:r>
                <a: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완제일이나 채권 소멸 시효기간이 만료된 경우</a:t>
              </a:r>
              <a:endPara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  </a:t>
              </a:r>
              <a:r>
                <a:rPr lang="en-US" altLang="ko-KR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※ '</a:t>
              </a:r>
              <a:r>
                <a:rPr lang="ko-KR" altLang="en-US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지체 없이</a:t>
              </a:r>
              <a:r>
                <a:rPr lang="en-US" altLang="ko-KR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’</a:t>
              </a:r>
              <a:r>
                <a:rPr lang="ko-KR" altLang="en-US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는 정당한 사유가 없는 한 불필요하게 된 날로부터 </a:t>
              </a:r>
              <a:r>
                <a:rPr lang="en-US" altLang="ko-KR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5</a:t>
              </a:r>
              <a:r>
                <a:rPr lang="ko-KR" altLang="en-US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 이내를 의미 </a:t>
              </a:r>
              <a:r>
                <a:rPr lang="en-US" altLang="ko-KR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표준 개인정보보호지침 제</a:t>
              </a:r>
              <a:r>
                <a:rPr lang="en-US" altLang="ko-KR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10</a:t>
              </a:r>
              <a:r>
                <a:rPr lang="ko-KR" altLang="en-US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</a:t>
              </a:r>
              <a:r>
                <a:rPr lang="en-US" altLang="ko-KR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kumimoji="1" lang="en-US" altLang="ko-KR" sz="1100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140506" y="5345149"/>
              <a:ext cx="9696451" cy="1099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현재의 기술 수준에서 사회통념 상 적절한 비용으로 복구가 불가능하도록 방법을 </a:t>
              </a:r>
              <a:r>
                <a:rPr lang="ko-KR" altLang="en-US" sz="140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사용하여야 함</a:t>
              </a:r>
              <a:endPara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ko-KR" altLang="en-US" sz="1200">
                  <a:latin typeface="맑은 고딕" panose="020B0503020000020004" pitchFamily="50" charset="-127"/>
                </a:rPr>
                <a:t>서류나 문서 </a:t>
              </a:r>
              <a:r>
                <a:rPr lang="en-US" altLang="ko-KR" sz="1200">
                  <a:latin typeface="맑은 고딕" panose="020B0503020000020004" pitchFamily="50" charset="-127"/>
                </a:rPr>
                <a:t>: </a:t>
              </a:r>
              <a:r>
                <a:rPr lang="ko-KR" altLang="en-US" sz="1200">
                  <a:latin typeface="맑은 고딕" panose="020B0503020000020004" pitchFamily="50" charset="-127"/>
                </a:rPr>
                <a:t>소각ㆍ파쇄 등</a:t>
              </a:r>
              <a:r>
                <a:rPr lang="en-US" altLang="ko-KR" sz="1200">
                  <a:latin typeface="맑은 고딕" panose="020B0503020000020004" pitchFamily="50" charset="-127"/>
                </a:rPr>
                <a:t> </a:t>
              </a:r>
              <a:r>
                <a:rPr lang="ko-KR" altLang="en-US" sz="1200">
                  <a:latin typeface="맑은 고딕" panose="020B0503020000020004" pitchFamily="50" charset="-127"/>
                </a:rPr>
                <a:t>완전 파괴</a:t>
              </a:r>
              <a:endParaRPr lang="en-US" altLang="ko-KR" sz="1200">
                <a:latin typeface="맑은 고딕" panose="020B0503020000020004" pitchFamily="50" charset="-127"/>
              </a:endParaRP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ko-KR" altLang="en-US" sz="1200">
                  <a:latin typeface="맑은 고딕" panose="020B0503020000020004" pitchFamily="50" charset="-127"/>
                </a:rPr>
                <a:t>전자적 파일 </a:t>
              </a:r>
              <a:r>
                <a:rPr lang="en-US" altLang="ko-KR" sz="1200">
                  <a:latin typeface="맑은 고딕" panose="020B0503020000020004" pitchFamily="50" charset="-127"/>
                </a:rPr>
                <a:t>: </a:t>
              </a:r>
              <a:r>
                <a:rPr lang="ko-KR" altLang="en-US" sz="1200">
                  <a:latin typeface="맑은 고딕" panose="020B0503020000020004" pitchFamily="50" charset="-127"/>
                </a:rPr>
                <a:t>전용 소자장비</a:t>
              </a:r>
              <a:r>
                <a:rPr lang="en-US" altLang="ko-KR" sz="1200">
                  <a:latin typeface="맑은 고딕" panose="020B0503020000020004" pitchFamily="50" charset="-127"/>
                </a:rPr>
                <a:t>(</a:t>
              </a:r>
              <a:r>
                <a:rPr lang="ko-KR" altLang="en-US" sz="1200">
                  <a:latin typeface="맑은 고딕" panose="020B0503020000020004" pitchFamily="50" charset="-127"/>
                </a:rPr>
                <a:t>자기장을 이용해 저장장치의 데이터를 삭제하는 장비</a:t>
              </a:r>
              <a:r>
                <a:rPr lang="en-US" altLang="ko-KR" sz="1200">
                  <a:latin typeface="맑은 고딕" panose="020B0503020000020004" pitchFamily="50" charset="-127"/>
                </a:rPr>
                <a:t>)</a:t>
              </a:r>
              <a:r>
                <a:rPr lang="ko-KR" altLang="en-US" sz="1200">
                  <a:latin typeface="맑은 고딕" panose="020B0503020000020004" pitchFamily="50" charset="-127"/>
                </a:rPr>
                <a:t>를 이용하여 삭제하거나 </a:t>
              </a:r>
              <a:br>
                <a:rPr lang="en-US" altLang="ko-KR" sz="1200">
                  <a:latin typeface="맑은 고딕" panose="020B0503020000020004" pitchFamily="50" charset="-127"/>
                </a:rPr>
              </a:br>
              <a:r>
                <a:rPr lang="en-US" altLang="ko-KR" sz="1200">
                  <a:latin typeface="맑은 고딕" panose="020B0503020000020004" pitchFamily="50" charset="-127"/>
                </a:rPr>
                <a:t>	      </a:t>
              </a:r>
              <a:r>
                <a:rPr lang="ko-KR" altLang="en-US" sz="1200">
                  <a:latin typeface="맑은 고딕" panose="020B0503020000020004" pitchFamily="50" charset="-127"/>
                </a:rPr>
                <a:t>데이터가 복원되지 않도록 초기화 또는 덮어쓰기 수행 </a:t>
              </a:r>
              <a:endParaRPr lang="en-US" altLang="ko-KR" sz="1200" dirty="0">
                <a:latin typeface="맑은 고딕" panose="020B0503020000020004" pitchFamily="50" charset="-127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13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6A25398B-D984-1CA7-BF0E-11DDB91E5189}"/>
              </a:ext>
            </a:extLst>
          </p:cNvPr>
          <p:cNvSpPr/>
          <p:nvPr/>
        </p:nvSpPr>
        <p:spPr>
          <a:xfrm>
            <a:off x="734665" y="3569576"/>
            <a:ext cx="10932816" cy="31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en-US" altLang="ko-KR" sz="11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9948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1776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 파기</a:t>
            </a:r>
          </a:p>
        </p:txBody>
      </p:sp>
      <p:sp>
        <p:nvSpPr>
          <p:cNvPr id="18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6105771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위한 개인정보 준수사항 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1" name="직선 연결선 20"/>
          <p:cNvCxnSpPr>
            <a:cxnSpLocks/>
            <a:stCxn id="18" idx="3"/>
          </p:cNvCxnSpPr>
          <p:nvPr/>
        </p:nvCxnSpPr>
        <p:spPr>
          <a:xfrm flipV="1">
            <a:off x="6970143" y="547888"/>
            <a:ext cx="5221857" cy="17295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>
            <a:extLst>
              <a:ext uri="{FF2B5EF4-FFF2-40B4-BE49-F238E27FC236}">
                <a16:creationId xmlns:a16="http://schemas.microsoft.com/office/drawing/2014/main" id="{676A7C70-AC6A-E426-B1B3-CB4B7F59CC9A}"/>
              </a:ext>
            </a:extLst>
          </p:cNvPr>
          <p:cNvGrpSpPr/>
          <p:nvPr/>
        </p:nvGrpSpPr>
        <p:grpSpPr>
          <a:xfrm>
            <a:off x="-298245" y="1294909"/>
            <a:ext cx="12446177" cy="1221477"/>
            <a:chOff x="-298245" y="1294909"/>
            <a:chExt cx="12446177" cy="1221477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44DF72D2-D3C4-11F8-B4E5-C6877A728106}"/>
                </a:ext>
              </a:extLst>
            </p:cNvPr>
            <p:cNvGrpSpPr/>
            <p:nvPr/>
          </p:nvGrpSpPr>
          <p:grpSpPr>
            <a:xfrm>
              <a:off x="584414" y="1294909"/>
              <a:ext cx="11081968" cy="1221477"/>
              <a:chOff x="-1715623" y="1086068"/>
              <a:chExt cx="13527054" cy="504405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D869CA19-2B42-422E-5DCD-79EBF3892D60}"/>
                  </a:ext>
                </a:extLst>
              </p:cNvPr>
              <p:cNvSpPr/>
              <p:nvPr/>
            </p:nvSpPr>
            <p:spPr>
              <a:xfrm>
                <a:off x="-1468729" y="1153851"/>
                <a:ext cx="13033267" cy="16641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endParaRPr lang="en-US" altLang="ko-KR" sz="1969" b="1" spc="-62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2016C5D5-D37E-B99F-3F69-23079B6116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15623" y="1086068"/>
                <a:ext cx="13527054" cy="5044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243D591-97A5-C8EE-4D97-523150C3472D}"/>
                </a:ext>
              </a:extLst>
            </p:cNvPr>
            <p:cNvSpPr/>
            <p:nvPr/>
          </p:nvSpPr>
          <p:spPr>
            <a:xfrm>
              <a:off x="-298245" y="1302880"/>
              <a:ext cx="12446177" cy="883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latinLnBrk="0">
                <a:lnSpc>
                  <a:spcPct val="150000"/>
                </a:lnSpc>
                <a:defRPr/>
              </a:pP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PC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및 보조저장매체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(USB, 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외장하드 등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에 고객의 개인정보 파일 저장을 </a:t>
              </a:r>
              <a:r>
                <a:rPr kumimoji="1" lang="ko-KR" altLang="en-US" b="1" u="sng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최소한으로 제한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하고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</a:p>
            <a:p>
              <a:pPr lvl="0" algn="ctr" latinLnBrk="0">
                <a:lnSpc>
                  <a:spcPct val="150000"/>
                </a:lnSpc>
                <a:defRPr/>
              </a:pP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불가피하게 저장하여야 할 경우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개인정보 보관기간 기준을 준수하여 기간 내 파기해야 합니다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14</a:t>
            </a: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6A25398B-D984-1CA7-BF0E-11DDB91E5189}"/>
              </a:ext>
            </a:extLst>
          </p:cNvPr>
          <p:cNvSpPr/>
          <p:nvPr/>
        </p:nvSpPr>
        <p:spPr>
          <a:xfrm>
            <a:off x="584414" y="2426336"/>
            <a:ext cx="10932816" cy="31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en-US" altLang="ko-KR" sz="11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59E010BE-DB01-20A2-E291-989807879903}"/>
              </a:ext>
            </a:extLst>
          </p:cNvPr>
          <p:cNvGrpSpPr/>
          <p:nvPr/>
        </p:nvGrpSpPr>
        <p:grpSpPr>
          <a:xfrm>
            <a:off x="534575" y="2530817"/>
            <a:ext cx="11071871" cy="3937702"/>
            <a:chOff x="534575" y="2530817"/>
            <a:chExt cx="11071871" cy="3937702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A9F78E7E-A23D-00B7-8284-C8277326D179}"/>
                </a:ext>
              </a:extLst>
            </p:cNvPr>
            <p:cNvSpPr/>
            <p:nvPr/>
          </p:nvSpPr>
          <p:spPr>
            <a:xfrm>
              <a:off x="534575" y="2530817"/>
              <a:ext cx="11071871" cy="3937702"/>
            </a:xfrm>
            <a:prstGeom prst="rect">
              <a:avLst/>
            </a:prstGeom>
            <a:solidFill>
              <a:srgbClr val="F6F9FC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dist="38100" dir="5400000" algn="t" rotWithShape="0">
                <a:schemeClr val="accent1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endParaRPr lang="en-US" altLang="ko-KR" sz="1400" dirty="0">
                <a:solidFill>
                  <a:srgbClr val="0C3F6A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1" name="모서리가 둥근 직사각형 49">
              <a:extLst>
                <a:ext uri="{FF2B5EF4-FFF2-40B4-BE49-F238E27FC236}">
                  <a16:creationId xmlns:a16="http://schemas.microsoft.com/office/drawing/2014/main" id="{675FDC01-E8AE-DA5B-82AF-74D3B2A3D30C}"/>
                </a:ext>
              </a:extLst>
            </p:cNvPr>
            <p:cNvSpPr/>
            <p:nvPr/>
          </p:nvSpPr>
          <p:spPr>
            <a:xfrm>
              <a:off x="700967" y="2733508"/>
              <a:ext cx="1439539" cy="422200"/>
            </a:xfrm>
            <a:prstGeom prst="roundRect">
              <a:avLst/>
            </a:prstGeom>
            <a:gradFill flip="none" rotWithShape="1">
              <a:gsLst>
                <a:gs pos="50500">
                  <a:srgbClr val="F1975A"/>
                </a:gs>
                <a:gs pos="1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latinLnBrk="0">
                <a:defRPr/>
              </a:pPr>
              <a:r>
                <a:rPr kumimoji="1" lang="ko-KR" altLang="en-US" sz="11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쇼핑몰</a:t>
              </a:r>
              <a:endParaRPr kumimoji="1" lang="en-US" altLang="ko-KR" sz="1100" b="1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lvl="0" algn="ctr" latinLnBrk="0">
                <a:defRPr/>
              </a:pPr>
              <a:r>
                <a:rPr kumimoji="1" lang="en-US" altLang="ko-KR" sz="11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sz="11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개인정보 </a:t>
              </a:r>
              <a:r>
                <a:rPr kumimoji="1" lang="ko-KR" altLang="en-US" sz="1100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처리위탁</a:t>
              </a:r>
              <a:r>
                <a:rPr kumimoji="1" lang="en-US" altLang="ko-KR" sz="11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D4F0C30B-FBBA-3BFD-4C79-EEDE30634CFB}"/>
                </a:ext>
              </a:extLst>
            </p:cNvPr>
            <p:cNvSpPr/>
            <p:nvPr/>
          </p:nvSpPr>
          <p:spPr>
            <a:xfrm>
              <a:off x="2140506" y="2646886"/>
              <a:ext cx="9169268" cy="610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ko-KR" altLang="en-US" sz="12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쇼핑몰에게</a:t>
              </a:r>
              <a:r>
                <a:rPr kumimoji="1" lang="ko-KR" altLang="en-US" sz="12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상품 주문 등을 위해 주문자의 개인정보를 제공받은 경우 쇼핑몰이 지정하는 </a:t>
              </a:r>
              <a:r>
                <a:rPr kumimoji="1" lang="ko-KR" altLang="en-US" sz="12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기간까지만</a:t>
              </a:r>
              <a:r>
                <a:rPr kumimoji="1" lang="ko-KR" altLang="en-US" sz="12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보관하고 기간이 경과한 이후에는 개인정보에 해당하는 부분은 파기하여야 합니다</a:t>
              </a:r>
              <a:r>
                <a:rPr kumimoji="1" lang="en-US" altLang="ko-KR" sz="12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  <a:r>
                <a:rPr kumimoji="1" lang="ko-KR" altLang="en-US" sz="12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endParaRPr kumimoji="1" lang="en-US" altLang="ko-KR" sz="1200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2140506" y="5856152"/>
              <a:ext cx="8314518" cy="333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53988" indent="-153988" latinLnBrk="0">
                <a:lnSpc>
                  <a:spcPct val="150000"/>
                </a:lnSpc>
                <a:defRPr/>
              </a:pPr>
              <a:r>
                <a:rPr kumimoji="1" lang="ko-KR" altLang="en-US" sz="12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회원가입 등을 통해 개인정보 수집 및 이용을 고지하고 이용자가 동의한 범위 및 목적에 따라 이용 후</a:t>
              </a:r>
              <a:r>
                <a:rPr kumimoji="1" lang="en-US" altLang="ko-KR" sz="12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ko-KR" altLang="en-US" sz="12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파기합니다</a:t>
              </a:r>
              <a:r>
                <a:rPr kumimoji="1" lang="en-US" altLang="ko-KR" sz="12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</p:txBody>
        </p:sp>
        <p:sp>
          <p:nvSpPr>
            <p:cNvPr id="24" name="모서리가 둥근 직사각형 49">
              <a:extLst>
                <a:ext uri="{FF2B5EF4-FFF2-40B4-BE49-F238E27FC236}">
                  <a16:creationId xmlns:a16="http://schemas.microsoft.com/office/drawing/2014/main" id="{675FDC01-E8AE-DA5B-82AF-74D3B2A3D30C}"/>
                </a:ext>
              </a:extLst>
            </p:cNvPr>
            <p:cNvSpPr/>
            <p:nvPr/>
          </p:nvSpPr>
          <p:spPr>
            <a:xfrm>
              <a:off x="700967" y="4939774"/>
              <a:ext cx="1439539" cy="422200"/>
            </a:xfrm>
            <a:prstGeom prst="roundRect">
              <a:avLst/>
            </a:prstGeom>
            <a:gradFill flip="none" rotWithShape="1">
              <a:gsLst>
                <a:gs pos="50500">
                  <a:srgbClr val="F1975A"/>
                </a:gs>
                <a:gs pos="1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latinLnBrk="0">
                <a:defRPr/>
              </a:pPr>
              <a:r>
                <a:rPr kumimoji="1" lang="ko-KR" altLang="en-US" sz="11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오픈마켓</a:t>
              </a:r>
              <a:endParaRPr kumimoji="1" lang="en-US" altLang="ko-KR" sz="1100" b="1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lvl="0" algn="ctr" latinLnBrk="0">
                <a:defRPr/>
              </a:pPr>
              <a:r>
                <a:rPr kumimoji="1" lang="en-US" altLang="ko-KR" sz="11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sz="11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제</a:t>
              </a:r>
              <a:r>
                <a:rPr kumimoji="1" lang="en-US" altLang="ko-KR" sz="11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3</a:t>
              </a:r>
              <a:r>
                <a:rPr kumimoji="1" lang="ko-KR" altLang="en-US" sz="1100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자제공</a:t>
              </a:r>
              <a:r>
                <a:rPr kumimoji="1" lang="en-US" altLang="ko-KR" sz="11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endParaRPr kumimoji="0" lang="ko-KR" altLang="en-US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0" name="모서리가 둥근 직사각형 49">
              <a:extLst>
                <a:ext uri="{FF2B5EF4-FFF2-40B4-BE49-F238E27FC236}">
                  <a16:creationId xmlns:a16="http://schemas.microsoft.com/office/drawing/2014/main" id="{675FDC01-E8AE-DA5B-82AF-74D3B2A3D30C}"/>
                </a:ext>
              </a:extLst>
            </p:cNvPr>
            <p:cNvSpPr/>
            <p:nvPr/>
          </p:nvSpPr>
          <p:spPr>
            <a:xfrm>
              <a:off x="700967" y="5811861"/>
              <a:ext cx="1439539" cy="422200"/>
            </a:xfrm>
            <a:prstGeom prst="roundRect">
              <a:avLst/>
            </a:prstGeom>
            <a:gradFill flip="none" rotWithShape="1">
              <a:gsLst>
                <a:gs pos="50500">
                  <a:srgbClr val="F1975A"/>
                </a:gs>
                <a:gs pos="1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vl="0" algn="ctr" latinLnBrk="0">
                <a:defRPr/>
              </a:pPr>
              <a:r>
                <a:rPr kumimoji="1" lang="ko-KR" altLang="en-US" sz="1100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자사몰</a:t>
              </a:r>
              <a:endParaRPr kumimoji="1" lang="en-US" altLang="ko-KR" sz="1100" b="1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lvl="0" algn="ctr" latinLnBrk="0">
                <a:defRPr/>
              </a:pPr>
              <a:r>
                <a:rPr kumimoji="1" lang="en-US" altLang="ko-KR" sz="11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sz="11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직접 수집</a:t>
              </a:r>
              <a:r>
                <a:rPr kumimoji="1" lang="en-US" altLang="ko-KR" sz="11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endParaRPr kumimoji="0" lang="ko-KR" altLang="en-US" sz="12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2140506" y="4888082"/>
              <a:ext cx="9169268" cy="6106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>
                <a:lnSpc>
                  <a:spcPct val="150000"/>
                </a:lnSpc>
                <a:defRPr/>
              </a:pPr>
              <a:r>
                <a:rPr kumimoji="1" lang="ko-KR" altLang="en-US" sz="12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오픈마켓 등을 통해 주문자의 개인정보를 제공받은 경우 개인정보 보관 및 관리의 책임 소재는 </a:t>
              </a:r>
              <a:r>
                <a:rPr kumimoji="1" lang="ko-KR" altLang="en-US" sz="12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이용사업자</a:t>
              </a:r>
              <a:r>
                <a:rPr kumimoji="1" lang="en-US" altLang="ko-KR" sz="12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sz="12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판매자</a:t>
              </a:r>
              <a:r>
                <a:rPr kumimoji="1" lang="en-US" altLang="ko-KR" sz="12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sz="12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가 됩니다</a:t>
              </a:r>
              <a:r>
                <a:rPr kumimoji="1" lang="en-US" altLang="ko-KR" sz="12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  <a:r>
                <a:rPr kumimoji="1" lang="ko-KR" altLang="en-US" sz="12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따라서  </a:t>
              </a:r>
              <a:r>
                <a:rPr kumimoji="1" lang="ko-KR" altLang="en-US" sz="12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오픈마켓으로부터</a:t>
              </a:r>
              <a:r>
                <a:rPr kumimoji="1" lang="ko-KR" altLang="en-US" sz="12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제공받은 목적 및 이용 기간을 달성하는 경우에는 파기하여야 합니다</a:t>
              </a:r>
              <a:r>
                <a:rPr kumimoji="1" lang="en-US" altLang="ko-KR" sz="12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2208362" y="3430072"/>
              <a:ext cx="8954219" cy="1344661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2375817" y="3462818"/>
              <a:ext cx="8553852" cy="12580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>
                <a:lnSpc>
                  <a:spcPct val="150000"/>
                </a:lnSpc>
                <a:defRPr/>
              </a:pPr>
              <a:r>
                <a:rPr kumimoji="1" lang="en-US" altLang="ko-KR" sz="105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■ &lt;</a:t>
              </a:r>
              <a:r>
                <a:rPr kumimoji="1" lang="ko-KR" altLang="en-US" sz="105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참고</a:t>
              </a:r>
              <a:r>
                <a:rPr kumimoji="1" lang="en-US" altLang="ko-KR" sz="105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&gt; </a:t>
              </a:r>
              <a:r>
                <a:rPr kumimoji="1" lang="ko-KR" altLang="en-US" sz="1050" b="1" kern="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쇼핑몰별</a:t>
              </a:r>
              <a:r>
                <a:rPr kumimoji="1" lang="en-US" altLang="ko-KR" sz="105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sz="1050" b="1" kern="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위수탁</a:t>
              </a:r>
              <a:r>
                <a:rPr kumimoji="1" lang="en-US" altLang="ko-KR" sz="105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sz="105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개인정보 보관기간 </a:t>
              </a:r>
              <a:r>
                <a:rPr kumimoji="1" lang="en-US" altLang="ko-KR" sz="105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(‘24</a:t>
              </a:r>
              <a:r>
                <a:rPr kumimoji="1" lang="ko-KR" altLang="en-US" sz="105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년 기준*</a:t>
              </a:r>
              <a:r>
                <a:rPr kumimoji="1" lang="en-US" altLang="ko-KR" sz="105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en-US" altLang="ko-KR" sz="105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en-US" altLang="ko-KR" sz="105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■</a:t>
              </a:r>
              <a:endParaRPr kumimoji="1" lang="en-US" altLang="ko-KR" sz="1000" b="1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lvl="0" latinLnBrk="0">
                <a:lnSpc>
                  <a:spcPct val="150000"/>
                </a:lnSpc>
                <a:defRPr/>
              </a:pPr>
              <a:r>
                <a:rPr kumimoji="1" lang="en-US" altLang="ko-KR" sz="10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* 90</a:t>
              </a:r>
              <a:r>
                <a:rPr kumimoji="1" lang="ko-KR" altLang="en-US" sz="10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일</a:t>
              </a:r>
              <a:r>
                <a:rPr kumimoji="1" lang="ko-KR" altLang="en-US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en-US" altLang="ko-KR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: NS</a:t>
              </a:r>
              <a:r>
                <a:rPr kumimoji="1" lang="ko-KR" altLang="en-US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홈쇼핑 </a:t>
              </a:r>
              <a:r>
                <a:rPr kumimoji="1" lang="en-US" altLang="ko-KR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/</a:t>
              </a:r>
              <a:r>
                <a:rPr kumimoji="1" lang="ko-KR" altLang="en-US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신세계라이브쇼핑 </a:t>
              </a:r>
              <a:r>
                <a:rPr kumimoji="1" lang="en-US" altLang="ko-KR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/ </a:t>
              </a:r>
              <a:r>
                <a:rPr kumimoji="1" lang="ko-KR" altLang="en-US" sz="1000" kern="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올리브영</a:t>
              </a:r>
              <a:r>
                <a:rPr kumimoji="1" lang="ko-KR" altLang="en-US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 </a:t>
              </a:r>
              <a:r>
                <a:rPr kumimoji="1" lang="en-US" altLang="ko-KR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/ W</a:t>
              </a:r>
              <a:r>
                <a:rPr kumimoji="1" lang="ko-KR" altLang="en-US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쇼핑 </a:t>
              </a:r>
              <a:r>
                <a:rPr kumimoji="1" lang="en-US" altLang="ko-KR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/ GS</a:t>
              </a:r>
              <a:r>
                <a:rPr kumimoji="1" lang="ko-KR" altLang="en-US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홈쇼핑 </a:t>
              </a:r>
              <a:r>
                <a:rPr kumimoji="1" lang="en-US" altLang="ko-KR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/ GS</a:t>
              </a:r>
              <a:r>
                <a:rPr kumimoji="1" lang="ko-KR" altLang="en-US" sz="1000" kern="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리테일</a:t>
              </a:r>
              <a:r>
                <a:rPr kumimoji="1" lang="ko-KR" altLang="en-US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en-US" altLang="ko-KR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/ </a:t>
              </a:r>
              <a:r>
                <a:rPr kumimoji="1" lang="ko-KR" altLang="en-US" sz="1000" kern="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티알엔</a:t>
              </a:r>
              <a:r>
                <a:rPr kumimoji="1" lang="ko-KR" altLang="en-US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en-US" altLang="ko-KR" sz="1000" kern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/ </a:t>
              </a:r>
              <a:r>
                <a:rPr kumimoji="1" lang="ko-KR" altLang="en-US" sz="1000" kern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이마트 </a:t>
              </a:r>
              <a:r>
                <a:rPr kumimoji="1" lang="en-US" altLang="ko-KR" sz="1000" kern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/ </a:t>
              </a:r>
              <a:r>
                <a:rPr kumimoji="1" lang="ko-KR" altLang="en-US" sz="1000" kern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현대이지웰</a:t>
              </a:r>
              <a:endParaRPr kumimoji="1" lang="en-US" altLang="ko-KR" sz="10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lvl="0" latinLnBrk="0">
                <a:lnSpc>
                  <a:spcPct val="150000"/>
                </a:lnSpc>
                <a:defRPr/>
              </a:pPr>
              <a:r>
                <a:rPr kumimoji="1" lang="en-US" altLang="ko-KR" sz="10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* 60</a:t>
              </a:r>
              <a:r>
                <a:rPr kumimoji="1" lang="ko-KR" altLang="en-US" sz="10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일 </a:t>
              </a:r>
              <a:r>
                <a:rPr kumimoji="1" lang="en-US" altLang="ko-KR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:</a:t>
              </a:r>
              <a:r>
                <a:rPr kumimoji="1" lang="en-US" altLang="ko-KR" sz="10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ko-KR" altLang="en-US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카카오</a:t>
              </a:r>
            </a:p>
            <a:p>
              <a:pPr lvl="0" latinLnBrk="0">
                <a:lnSpc>
                  <a:spcPct val="150000"/>
                </a:lnSpc>
                <a:defRPr/>
              </a:pPr>
              <a:r>
                <a:rPr kumimoji="1" lang="en-US" altLang="ko-KR" sz="10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* 30</a:t>
              </a:r>
              <a:r>
                <a:rPr kumimoji="1" lang="ko-KR" altLang="en-US" sz="10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일</a:t>
              </a:r>
              <a:r>
                <a:rPr kumimoji="1" lang="ko-KR" altLang="en-US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en-US" altLang="ko-KR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: CJ ENM /</a:t>
              </a:r>
              <a:r>
                <a:rPr kumimoji="1" lang="ko-KR" altLang="en-US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현대홈쇼핑 </a:t>
              </a:r>
              <a:r>
                <a:rPr kumimoji="1" lang="en-US" altLang="ko-KR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/</a:t>
              </a:r>
              <a:r>
                <a:rPr kumimoji="1" lang="ko-KR" altLang="en-US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en-US" altLang="ko-KR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ko-KR" altLang="en-US" sz="1000" kern="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롯데홈쇼핑</a:t>
              </a:r>
              <a:r>
                <a:rPr kumimoji="1" lang="ko-KR" altLang="en-US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en-US" altLang="ko-KR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/</a:t>
              </a:r>
              <a:r>
                <a:rPr kumimoji="1" lang="ko-KR" altLang="en-US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ko-KR" altLang="en-US" sz="1000" kern="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홈앤쇼핑</a:t>
              </a:r>
              <a:r>
                <a:rPr kumimoji="1" lang="en-US" altLang="ko-KR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/ KT</a:t>
              </a:r>
              <a:r>
                <a:rPr kumimoji="1" lang="ko-KR" altLang="en-US" sz="1000" kern="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알파쇼핑</a:t>
              </a:r>
              <a:r>
                <a:rPr kumimoji="1" lang="ko-KR" altLang="en-US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en-US" altLang="ko-KR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/ </a:t>
              </a:r>
              <a:r>
                <a:rPr kumimoji="1" lang="en-US" altLang="ko-KR" sz="1000" kern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SK</a:t>
              </a:r>
              <a:r>
                <a:rPr kumimoji="1" lang="ko-KR" altLang="en-US" sz="1000" kern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스토아 </a:t>
              </a:r>
              <a:r>
                <a:rPr kumimoji="1" lang="en-US" altLang="ko-KR" sz="1000" kern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/ SSG.COM</a:t>
              </a:r>
              <a:endParaRPr kumimoji="1" lang="en-US" altLang="ko-KR" sz="10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lvl="0" latinLnBrk="0">
                <a:lnSpc>
                  <a:spcPct val="150000"/>
                </a:lnSpc>
                <a:defRPr/>
              </a:pPr>
              <a:r>
                <a:rPr kumimoji="1" lang="en-US" altLang="ko-KR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※ </a:t>
              </a:r>
              <a:r>
                <a:rPr kumimoji="1" lang="ko-KR" altLang="en-US" sz="1000" kern="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위</a:t>
              </a:r>
              <a:r>
                <a:rPr kumimoji="1" lang="ko-KR" altLang="en-US" sz="10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수</a:t>
              </a:r>
              <a:r>
                <a:rPr kumimoji="1" lang="ko-KR" altLang="en-US" sz="1000" kern="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탁</a:t>
              </a:r>
              <a:r>
                <a:rPr kumimoji="1" lang="ko-KR" altLang="en-US" sz="10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관계에 따른 쇼핑몰 파기 기준은 달라질 수 있음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200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474098BB-A3D2-6C71-204A-F910183F18F1}"/>
              </a:ext>
            </a:extLst>
          </p:cNvPr>
          <p:cNvSpPr/>
          <p:nvPr/>
        </p:nvSpPr>
        <p:spPr>
          <a:xfrm>
            <a:off x="716693" y="2697322"/>
            <a:ext cx="10756231" cy="3760422"/>
          </a:xfrm>
          <a:prstGeom prst="rect">
            <a:avLst/>
          </a:prstGeom>
          <a:solidFill>
            <a:srgbClr val="F6F9FC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400" dirty="0">
              <a:solidFill>
                <a:srgbClr val="0C3F6A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4815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참고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 처리시스템 내 개인정보 파</a:t>
            </a:r>
            <a:r>
              <a:rPr kumimoji="0" lang="ko-KR" altLang="en-US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기</a:t>
            </a:r>
            <a:endParaRPr lang="ko-KR" altLang="en-US" sz="16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443027" y="2683177"/>
            <a:ext cx="1303562" cy="3537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 latinLnBrk="0">
              <a:lnSpc>
                <a:spcPct val="150000"/>
              </a:lnSpc>
              <a:defRPr/>
            </a:pPr>
            <a:r>
              <a:rPr kumimoji="1" lang="en-US" altLang="ko-KR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■ </a:t>
            </a:r>
            <a:r>
              <a:rPr kumimoji="1" lang="ko-KR" altLang="en-US" sz="1300" kern="0" dirty="0" err="1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예시화면</a:t>
            </a:r>
            <a:r>
              <a:rPr kumimoji="1" lang="ko-KR" altLang="en-US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 </a:t>
            </a:r>
            <a:r>
              <a:rPr kumimoji="1" lang="en-US" altLang="ko-KR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■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2286317" y="6138853"/>
            <a:ext cx="7922362" cy="3135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 latinLnBrk="0">
              <a:lnSpc>
                <a:spcPct val="150000"/>
              </a:lnSpc>
              <a:defRPr/>
            </a:pP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예시화면은 특정 이용사업자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DB</a:t>
            </a:r>
            <a:r>
              <a: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화면으로</a:t>
            </a: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사용중인 솔루션에 따라 메뉴의 위치 또는 기능이 다를 수 있습니다</a:t>
            </a:r>
            <a:endParaRPr kumimoji="1" lang="en-US" altLang="ko-KR" sz="1100" b="1" kern="0" dirty="0">
              <a:ln w="9525">
                <a:solidFill>
                  <a:srgbClr val="FFFFFF">
                    <a:alpha val="500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sym typeface="Wingdings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F8EA929A-822E-24ED-9ECF-D4A6A3991585}"/>
              </a:ext>
            </a:extLst>
          </p:cNvPr>
          <p:cNvGrpSpPr/>
          <p:nvPr/>
        </p:nvGrpSpPr>
        <p:grpSpPr>
          <a:xfrm>
            <a:off x="839807" y="1423766"/>
            <a:ext cx="10585412" cy="1005875"/>
            <a:chOff x="839807" y="1423766"/>
            <a:chExt cx="10585412" cy="1005875"/>
          </a:xfrm>
        </p:grpSpPr>
        <p:sp>
          <p:nvSpPr>
            <p:cNvPr id="51" name="모서리가 둥근 직사각형 50"/>
            <p:cNvSpPr/>
            <p:nvPr/>
          </p:nvSpPr>
          <p:spPr>
            <a:xfrm>
              <a:off x="839807" y="1423766"/>
              <a:ext cx="10585412" cy="1005875"/>
            </a:xfrm>
            <a:prstGeom prst="roundRect">
              <a:avLst>
                <a:gd name="adj" fmla="val 10835"/>
              </a:avLst>
            </a:prstGeom>
            <a:solidFill>
              <a:srgbClr val="F5F7FB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959156" y="1523267"/>
              <a:ext cx="10271303" cy="783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latinLnBrk="0">
                <a:lnSpc>
                  <a:spcPct val="150000"/>
                </a:lnSpc>
                <a:defRPr/>
              </a:pPr>
              <a:r>
                <a:rPr lang="ko-KR" altLang="en-US" sz="16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개인정보처리시스템</a:t>
              </a:r>
              <a:r>
                <a:rPr lang="en-US" altLang="ko-KR" sz="16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(DB)</a:t>
              </a:r>
              <a:r>
                <a:rPr lang="ko-KR" altLang="en-US" sz="16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에 접속하여 </a:t>
              </a:r>
              <a:r>
                <a:rPr lang="ko-KR" altLang="en-US" sz="1600" b="1" kern="0" dirty="0"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목적 및 보유 이용기간</a:t>
              </a:r>
              <a:r>
                <a:rPr lang="ko-KR" altLang="en-US" sz="16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 경과한 개인정보를 확인하고</a:t>
              </a:r>
              <a:r>
                <a:rPr lang="en-US" altLang="ko-KR" sz="16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</a:p>
            <a:p>
              <a:pPr lvl="0" algn="ctr" latinLnBrk="0">
                <a:lnSpc>
                  <a:spcPct val="150000"/>
                </a:lnSpc>
                <a:defRPr/>
              </a:pPr>
              <a:r>
                <a:rPr lang="ko-KR" altLang="en-US" sz="16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기간이 경과한 경우 자동으로 삭제되도록 배치</a:t>
              </a:r>
              <a:r>
                <a:rPr lang="en-US" altLang="ko-KR" sz="16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(Batch)</a:t>
              </a:r>
              <a:r>
                <a:rPr lang="ko-KR" altLang="en-US" sz="16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를 설정하거나 직접 확인 후 파기하여야 합니다</a:t>
              </a:r>
              <a:r>
                <a:rPr lang="en-US" altLang="ko-KR" sz="16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kumimoji="1" lang="en-US" altLang="ko-KR" b="1" kern="0" spc="-100" dirty="0">
                <a:ln w="9525">
                  <a:solidFill>
                    <a:srgbClr val="FFFFFF">
                      <a:alpha val="5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1760098" y="3322914"/>
            <a:ext cx="5555407" cy="2835775"/>
            <a:chOff x="4741698" y="2643824"/>
            <a:chExt cx="3817536" cy="28561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4" name="그림 33"/>
            <p:cNvPicPr>
              <a:picLocks noChangeAspect="1"/>
            </p:cNvPicPr>
            <p:nvPr/>
          </p:nvPicPr>
          <p:blipFill rotWithShape="1">
            <a:blip r:embed="rId3"/>
            <a:srcRect l="15550" t="6970" r="24070" b="10510"/>
            <a:stretch>
              <a:fillRect/>
            </a:stretch>
          </p:blipFill>
          <p:spPr>
            <a:xfrm>
              <a:off x="4741698" y="2643824"/>
              <a:ext cx="3817536" cy="2856149"/>
            </a:xfrm>
            <a:prstGeom prst="rect">
              <a:avLst/>
            </a:prstGeom>
          </p:spPr>
        </p:pic>
        <p:pic>
          <p:nvPicPr>
            <p:cNvPr id="35" name="그림 34"/>
            <p:cNvPicPr>
              <a:picLocks noChangeAspect="1"/>
            </p:cNvPicPr>
            <p:nvPr/>
          </p:nvPicPr>
          <p:blipFill rotWithShape="1">
            <a:blip r:embed="rId4"/>
            <a:srcRect l="16630" t="39840" r="79980" b="11610"/>
            <a:stretch>
              <a:fillRect/>
            </a:stretch>
          </p:blipFill>
          <p:spPr>
            <a:xfrm>
              <a:off x="4741698" y="3627819"/>
              <a:ext cx="1347705" cy="1834083"/>
            </a:xfrm>
            <a:prstGeom prst="rect">
              <a:avLst/>
            </a:prstGeom>
          </p:spPr>
        </p:pic>
      </p:grpSp>
      <p:sp>
        <p:nvSpPr>
          <p:cNvPr id="39" name="모서리가 둥근 직사각형 18"/>
          <p:cNvSpPr/>
          <p:nvPr/>
        </p:nvSpPr>
        <p:spPr>
          <a:xfrm>
            <a:off x="5996174" y="4319158"/>
            <a:ext cx="1141336" cy="1841244"/>
          </a:xfrm>
          <a:prstGeom prst="roundRect">
            <a:avLst>
              <a:gd name="adj" fmla="val 290"/>
            </a:avLst>
          </a:prstGeom>
          <a:noFill/>
          <a:ln w="9525">
            <a:solidFill>
              <a:srgbClr val="FF0000"/>
            </a:solidFill>
            <a:prstDash val="solid"/>
            <a:round/>
          </a:ln>
        </p:spPr>
        <p:txBody>
          <a:bodyPr wrap="none" anchor="ctr">
            <a:flatTx/>
          </a:bodyPr>
          <a:lstStyle/>
          <a:p>
            <a:pPr marL="64294" marR="0" lvl="0" indent="-64294" algn="ctr" defTabSz="914400" rtl="0" eaLnBrk="1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80000"/>
              <a:buFont typeface="Arial"/>
              <a:buChar char="•"/>
              <a:defRPr/>
            </a:pPr>
            <a:endParaRPr kumimoji="1" lang="ko-KR" altLang="en-US" sz="900" b="0" i="0" u="none" strike="noStrike" kern="1200" cap="none" spc="-150" normalizeH="0" baseline="0">
              <a:ln w="11430">
                <a:solidFill>
                  <a:srgbClr val="5B9BD5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3"/>
          <a:srcRect l="60607" t="35127" r="26246" b="10510"/>
          <a:stretch/>
        </p:blipFill>
        <p:spPr>
          <a:xfrm>
            <a:off x="8072104" y="2812058"/>
            <a:ext cx="2556344" cy="3329900"/>
          </a:xfrm>
          <a:prstGeom prst="rect">
            <a:avLst/>
          </a:prstGeom>
        </p:spPr>
      </p:pic>
      <p:sp>
        <p:nvSpPr>
          <p:cNvPr id="48" name="모서리가 둥근 직사각형 18"/>
          <p:cNvSpPr/>
          <p:nvPr/>
        </p:nvSpPr>
        <p:spPr>
          <a:xfrm>
            <a:off x="8111174" y="2844699"/>
            <a:ext cx="2478205" cy="3313990"/>
          </a:xfrm>
          <a:prstGeom prst="roundRect">
            <a:avLst>
              <a:gd name="adj" fmla="val 563"/>
            </a:avLst>
          </a:prstGeom>
          <a:noFill/>
          <a:ln w="38100">
            <a:solidFill>
              <a:srgbClr val="FF0000"/>
            </a:solidFill>
            <a:prstDash val="solid"/>
            <a:round/>
          </a:ln>
        </p:spPr>
        <p:txBody>
          <a:bodyPr wrap="none" anchor="ctr">
            <a:flatTx/>
          </a:bodyPr>
          <a:lstStyle/>
          <a:p>
            <a:pPr marL="64294" marR="0" lvl="0" indent="-64294" algn="ctr" defTabSz="914400" rtl="0" eaLnBrk="1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50000"/>
                  <a:lumOff val="50000"/>
                </a:prstClr>
              </a:buClr>
              <a:buSzPct val="80000"/>
              <a:buFont typeface="Arial"/>
              <a:buChar char="•"/>
              <a:defRPr/>
            </a:pPr>
            <a:endParaRPr kumimoji="1" lang="ko-KR" altLang="en-US" sz="900" b="0" i="0" u="none" strike="noStrike" kern="1200" cap="none" spc="-150" normalizeH="0" baseline="0">
              <a:ln w="11430">
                <a:solidFill>
                  <a:srgbClr val="5B9BD5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4" name="직선 화살표 연결선 3"/>
          <p:cNvCxnSpPr>
            <a:cxnSpLocks/>
          </p:cNvCxnSpPr>
          <p:nvPr/>
        </p:nvCxnSpPr>
        <p:spPr>
          <a:xfrm flipV="1">
            <a:off x="7061302" y="4469277"/>
            <a:ext cx="1049872" cy="730991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그룹 35"/>
          <p:cNvGrpSpPr/>
          <p:nvPr/>
        </p:nvGrpSpPr>
        <p:grpSpPr>
          <a:xfrm rot="19542908">
            <a:off x="8879579" y="4555729"/>
            <a:ext cx="1312842" cy="382708"/>
            <a:chOff x="421936" y="4054391"/>
            <a:chExt cx="1392662" cy="384596"/>
          </a:xfrm>
        </p:grpSpPr>
        <p:sp>
          <p:nvSpPr>
            <p:cNvPr id="37" name="직사각형 36"/>
            <p:cNvSpPr/>
            <p:nvPr/>
          </p:nvSpPr>
          <p:spPr>
            <a:xfrm>
              <a:off x="421936" y="4054391"/>
              <a:ext cx="1392662" cy="369332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w="med" len="med"/>
              <a:tailEnd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6309" y="4067833"/>
              <a:ext cx="1097139" cy="37115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SAMPLE</a:t>
              </a:r>
              <a:endParaRPr lang="ko-KR" altLang="en-US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7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6355937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위한 개인정보 준수사항 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9" name="직선 연결선 28"/>
          <p:cNvCxnSpPr>
            <a:cxnSpLocks/>
            <a:stCxn id="27" idx="3"/>
          </p:cNvCxnSpPr>
          <p:nvPr/>
        </p:nvCxnSpPr>
        <p:spPr>
          <a:xfrm flipV="1">
            <a:off x="7220309" y="547888"/>
            <a:ext cx="4971691" cy="17295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494715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474098BB-A3D2-6C71-204A-F910183F18F1}"/>
              </a:ext>
            </a:extLst>
          </p:cNvPr>
          <p:cNvSpPr/>
          <p:nvPr/>
        </p:nvSpPr>
        <p:spPr>
          <a:xfrm>
            <a:off x="716693" y="2697322"/>
            <a:ext cx="10756231" cy="3760422"/>
          </a:xfrm>
          <a:prstGeom prst="rect">
            <a:avLst/>
          </a:prstGeom>
          <a:solidFill>
            <a:srgbClr val="F6F9FC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400" dirty="0">
              <a:solidFill>
                <a:srgbClr val="0C3F6A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3307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참고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 문서 등 파기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77C1B33E-C8ED-55F1-4AF8-A645A020D65F}"/>
              </a:ext>
            </a:extLst>
          </p:cNvPr>
          <p:cNvGrpSpPr/>
          <p:nvPr/>
        </p:nvGrpSpPr>
        <p:grpSpPr>
          <a:xfrm>
            <a:off x="839807" y="1423766"/>
            <a:ext cx="10585412" cy="1005875"/>
            <a:chOff x="839807" y="1423766"/>
            <a:chExt cx="10585412" cy="1005875"/>
          </a:xfrm>
        </p:grpSpPr>
        <p:sp>
          <p:nvSpPr>
            <p:cNvPr id="51" name="모서리가 둥근 직사각형 50"/>
            <p:cNvSpPr/>
            <p:nvPr/>
          </p:nvSpPr>
          <p:spPr>
            <a:xfrm>
              <a:off x="839807" y="1423766"/>
              <a:ext cx="10585412" cy="1005875"/>
            </a:xfrm>
            <a:prstGeom prst="roundRect">
              <a:avLst>
                <a:gd name="adj" fmla="val 10835"/>
              </a:avLst>
            </a:prstGeom>
            <a:solidFill>
              <a:srgbClr val="F5F7FB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892077" y="1438452"/>
              <a:ext cx="10271303" cy="869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latinLnBrk="0">
                <a:lnSpc>
                  <a:spcPct val="150000"/>
                </a:lnSpc>
                <a:defRPr/>
              </a:pPr>
              <a:r>
                <a:rPr kumimoji="1" lang="ko-KR" altLang="en-US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개인정보</a:t>
              </a:r>
              <a:r>
                <a:rPr kumimoji="1" lang="ko-KR" altLang="en-US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가 기재되어 있는 문서</a:t>
              </a:r>
              <a:r>
                <a:rPr kumimoji="1" lang="en-US" altLang="ko-KR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반품</a:t>
              </a:r>
              <a:r>
                <a:rPr kumimoji="1" lang="en-US" altLang="ko-KR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교환 등의 사유로 반송되어 택배 상자에 부착된 운송장 포함</a:t>
              </a:r>
              <a:r>
                <a:rPr kumimoji="1" lang="en-US" altLang="ko-KR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 </a:t>
              </a:r>
              <a:r>
                <a:rPr kumimoji="1" lang="ko-KR" altLang="en-US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등은 반드시 </a:t>
              </a:r>
              <a:r>
                <a:rPr kumimoji="1" lang="ko-KR" altLang="en-US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파쇄기 또는 소각 등의 방법으로 재생 불가능하게 파기</a:t>
              </a:r>
              <a:r>
                <a:rPr kumimoji="1" lang="ko-KR" altLang="en-US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하여야 합니다</a:t>
              </a:r>
              <a:r>
                <a:rPr kumimoji="1" lang="en-US" altLang="ko-KR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  <a:r>
                <a:rPr kumimoji="1" lang="ko-KR" altLang="en-US" b="1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endParaRPr kumimoji="1" lang="en-US" altLang="ko-KR" b="1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</p:txBody>
        </p:sp>
      </p:grpSp>
      <p:sp>
        <p:nvSpPr>
          <p:cNvPr id="27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6167856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위한 개인정보 준수사항 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9" name="직선 연결선 28"/>
          <p:cNvCxnSpPr>
            <a:cxnSpLocks/>
            <a:stCxn id="27" idx="3"/>
          </p:cNvCxnSpPr>
          <p:nvPr/>
        </p:nvCxnSpPr>
        <p:spPr>
          <a:xfrm flipV="1">
            <a:off x="7032228" y="547888"/>
            <a:ext cx="5159772" cy="17295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3"/>
          <a:srcRect t="11150" b="19550"/>
          <a:stretch>
            <a:fillRect/>
          </a:stretch>
        </p:blipFill>
        <p:spPr>
          <a:xfrm>
            <a:off x="3889290" y="3105127"/>
            <a:ext cx="4068693" cy="3072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직사각형 39"/>
          <p:cNvSpPr/>
          <p:nvPr/>
        </p:nvSpPr>
        <p:spPr>
          <a:xfrm rot="19542908">
            <a:off x="5656531" y="4347768"/>
            <a:ext cx="1392662" cy="369332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 rot="19542908">
            <a:off x="5841585" y="4356352"/>
            <a:ext cx="103425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SAMPLE</a:t>
            </a:r>
            <a:endParaRPr lang="ko-KR" altLang="en-US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105849" y="2683177"/>
            <a:ext cx="5977919" cy="3537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 latinLnBrk="0">
              <a:lnSpc>
                <a:spcPct val="150000"/>
              </a:lnSpc>
              <a:defRPr/>
            </a:pPr>
            <a:r>
              <a:rPr kumimoji="1" lang="en-US" altLang="ko-KR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■</a:t>
            </a:r>
            <a:r>
              <a:rPr kumimoji="1" lang="ko-KR" altLang="en-US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 개인정보가 포함되어 있는 문서</a:t>
            </a:r>
            <a:r>
              <a:rPr kumimoji="1" lang="en-US" altLang="ko-KR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(</a:t>
            </a:r>
            <a:r>
              <a:rPr kumimoji="1" lang="ko-KR" altLang="en-US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택배 운송장</a:t>
            </a:r>
            <a:r>
              <a:rPr kumimoji="1" lang="en-US" altLang="ko-KR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, </a:t>
            </a:r>
            <a:r>
              <a:rPr kumimoji="1" lang="ko-KR" altLang="en-US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신청서 등 양식</a:t>
            </a:r>
            <a:r>
              <a:rPr kumimoji="1" lang="en-US" altLang="ko-KR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) </a:t>
            </a:r>
            <a:r>
              <a:rPr kumimoji="1" lang="ko-KR" altLang="en-US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파기 예시 </a:t>
            </a:r>
            <a:r>
              <a:rPr kumimoji="1" lang="en-US" altLang="ko-KR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16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790084" y="6138853"/>
            <a:ext cx="4856458" cy="6001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latinLnBrk="0">
              <a:lnSpc>
                <a:spcPct val="150000"/>
              </a:lnSpc>
              <a:defRPr/>
            </a:pPr>
            <a:r>
              <a:rPr lang="en-US" altLang="ko-KR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kumimoji="1" lang="ko-KR" altLang="en-US" sz="1100" kern="0" spc="-30" dirty="0" err="1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택배상자의</a:t>
            </a:r>
            <a:r>
              <a:rPr kumimoji="1" lang="ko-KR" altLang="en-US" sz="1100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 운송장 </a:t>
            </a:r>
            <a:r>
              <a:rPr kumimoji="1" lang="ko-KR" altLang="en-US" sz="1100" kern="0" spc="-3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등이 방치되거나</a:t>
            </a:r>
            <a:r>
              <a:rPr kumimoji="1" lang="en-US" altLang="ko-KR" sz="1100" kern="0" spc="-3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, </a:t>
            </a:r>
            <a:r>
              <a:rPr kumimoji="1" lang="ko-KR" altLang="en-US" sz="1100" kern="0" spc="-3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쓰레기로 </a:t>
            </a:r>
            <a:r>
              <a:rPr kumimoji="1" lang="ko-KR" altLang="en-US" sz="1100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버려지는 등의 사례가 있음</a:t>
            </a:r>
          </a:p>
          <a:p>
            <a:pPr lvl="0" algn="ctr" latinLnBrk="0">
              <a:lnSpc>
                <a:spcPct val="150000"/>
              </a:lnSpc>
              <a:defRPr/>
            </a:pPr>
            <a:endParaRPr kumimoji="1" lang="en-US" altLang="ko-KR" sz="1100" b="1" kern="0" dirty="0">
              <a:ln w="9525">
                <a:solidFill>
                  <a:srgbClr val="FFFFFF">
                    <a:alpha val="500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975221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4572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 파기 </a:t>
            </a:r>
            <a:r>
              <a:rPr lang="en-US" altLang="ko-KR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16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셀러툴</a:t>
            </a: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내 정보 다운로드 시</a:t>
            </a:r>
          </a:p>
        </p:txBody>
      </p:sp>
      <p:sp>
        <p:nvSpPr>
          <p:cNvPr id="18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6468583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위한 개인정보 준수사항 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1" name="직선 연결선 20"/>
          <p:cNvCxnSpPr>
            <a:cxnSpLocks/>
          </p:cNvCxnSpPr>
          <p:nvPr/>
        </p:nvCxnSpPr>
        <p:spPr>
          <a:xfrm flipV="1">
            <a:off x="6968971" y="547888"/>
            <a:ext cx="5223029" cy="8346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55B7CCDA-960E-36BD-B582-B187125D41DF}"/>
              </a:ext>
            </a:extLst>
          </p:cNvPr>
          <p:cNvGrpSpPr/>
          <p:nvPr/>
        </p:nvGrpSpPr>
        <p:grpSpPr>
          <a:xfrm>
            <a:off x="536885" y="2426333"/>
            <a:ext cx="11071871" cy="1131079"/>
            <a:chOff x="520762" y="2562464"/>
            <a:chExt cx="11071871" cy="508124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25CEE00-5C69-97E2-0F96-194A545D5DD8}"/>
                </a:ext>
              </a:extLst>
            </p:cNvPr>
            <p:cNvGrpSpPr/>
            <p:nvPr/>
          </p:nvGrpSpPr>
          <p:grpSpPr>
            <a:xfrm>
              <a:off x="520762" y="2575007"/>
              <a:ext cx="11071871" cy="492105"/>
              <a:chOff x="1053770" y="4170098"/>
              <a:chExt cx="10084282" cy="2196344"/>
            </a:xfrm>
            <a:solidFill>
              <a:srgbClr val="4C789E"/>
            </a:solidFill>
          </p:grpSpPr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3986DAED-F178-68F5-18FA-4531590079B3}"/>
                  </a:ext>
                </a:extLst>
              </p:cNvPr>
              <p:cNvSpPr/>
              <p:nvPr/>
            </p:nvSpPr>
            <p:spPr>
              <a:xfrm>
                <a:off x="1053770" y="4170098"/>
                <a:ext cx="10084282" cy="2163582"/>
              </a:xfrm>
              <a:prstGeom prst="rect">
                <a:avLst/>
              </a:prstGeom>
              <a:grpFill/>
              <a:ln w="6350">
                <a:solidFill>
                  <a:schemeClr val="bg1">
                    <a:lumMod val="75000"/>
                  </a:schemeClr>
                </a:solidFill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50000"/>
                  </a:lnSpc>
                  <a:buFont typeface="Wingdings" pitchFamily="2" charset="2"/>
                  <a:buChar char="§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lvl="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altLang="ko-KR" sz="100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23C136FC-BD02-E7E0-A928-4C77E2D479BC}"/>
                  </a:ext>
                </a:extLst>
              </p:cNvPr>
              <p:cNvSpPr/>
              <p:nvPr/>
            </p:nvSpPr>
            <p:spPr>
              <a:xfrm>
                <a:off x="1053770" y="4180496"/>
                <a:ext cx="10084282" cy="2185946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6A25398B-D984-1CA7-BF0E-11DDB91E5189}"/>
                </a:ext>
              </a:extLst>
            </p:cNvPr>
            <p:cNvSpPr/>
            <p:nvPr/>
          </p:nvSpPr>
          <p:spPr>
            <a:xfrm>
              <a:off x="570601" y="2562464"/>
              <a:ext cx="10932816" cy="508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개인정보보호법 제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21</a:t>
              </a: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개인정보의 파기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① 개인정보처리자는 보유기간의 경과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개인정보의 처리 목적 달성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100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가명정보의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처리 기간 경과 등 그 개인정보가 불필요하게 되었을 때에는 지체 없이 그 개인정보를 파기하여야 한다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 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다만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다른 법령에 따라 보존하여야 하는 경우에는 그러하지 아니하다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② 개인정보처리자가 제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항에 따라 개인정보를 파기할 때에는 복구 또는 재생되지 아니하도록 조치하여야 한다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E8049BDC-0C5F-C864-CEA2-16E132C9E578}"/>
              </a:ext>
            </a:extLst>
          </p:cNvPr>
          <p:cNvGrpSpPr/>
          <p:nvPr/>
        </p:nvGrpSpPr>
        <p:grpSpPr>
          <a:xfrm>
            <a:off x="-503583" y="1294909"/>
            <a:ext cx="13146203" cy="1293033"/>
            <a:chOff x="-503583" y="1294909"/>
            <a:chExt cx="13146203" cy="1293033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44DF72D2-D3C4-11F8-B4E5-C6877A728106}"/>
                </a:ext>
              </a:extLst>
            </p:cNvPr>
            <p:cNvGrpSpPr/>
            <p:nvPr/>
          </p:nvGrpSpPr>
          <p:grpSpPr>
            <a:xfrm>
              <a:off x="482814" y="1294909"/>
              <a:ext cx="11081968" cy="1221477"/>
              <a:chOff x="-1715623" y="1086068"/>
              <a:chExt cx="13527054" cy="504405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D869CA19-2B42-422E-5DCD-79EBF3892D60}"/>
                  </a:ext>
                </a:extLst>
              </p:cNvPr>
              <p:cNvSpPr/>
              <p:nvPr/>
            </p:nvSpPr>
            <p:spPr>
              <a:xfrm>
                <a:off x="-1468729" y="1153851"/>
                <a:ext cx="13033267" cy="16641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endParaRPr lang="en-US" altLang="ko-KR" sz="1969" b="1" spc="-62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2016C5D5-D37E-B99F-3F69-23079B6116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15623" y="1086068"/>
                <a:ext cx="13527054" cy="5044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243D591-97A5-C8EE-4D97-523150C3472D}"/>
                </a:ext>
              </a:extLst>
            </p:cNvPr>
            <p:cNvSpPr/>
            <p:nvPr/>
          </p:nvSpPr>
          <p:spPr>
            <a:xfrm>
              <a:off x="-503583" y="1302654"/>
              <a:ext cx="13146203" cy="12852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3988" indent="-153988" algn="ctr" latinLnBrk="0">
                <a:lnSpc>
                  <a:spcPct val="150000"/>
                </a:lnSpc>
                <a:defRPr/>
              </a:pPr>
              <a:r>
                <a:rPr kumimoji="1" lang="ko-KR" altLang="en-US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셀러툴을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통해 수집된 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개인정보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주문정보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를 다운 받아 취급자 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PC 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또는 자사 시스템에 보관할 경우 </a:t>
              </a:r>
              <a:endParaRPr kumimoji="1" lang="en-US" altLang="ko-KR" b="1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solidFill>
                  <a:schemeClr val="accent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marL="153988" indent="-153988" algn="ctr" latinLnBrk="0">
                <a:lnSpc>
                  <a:spcPct val="150000"/>
                </a:lnSpc>
                <a:defRPr/>
              </a:pP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개인정보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를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안전하게 보관하고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파기할 의무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가 있습니다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  <a:p>
              <a:pPr marL="153988" lvl="0" indent="-153988" algn="ctr" latinLnBrk="0">
                <a:lnSpc>
                  <a:spcPct val="150000"/>
                </a:lnSpc>
                <a:defRPr/>
              </a:pPr>
              <a:endParaRPr kumimoji="1" lang="en-US" altLang="ko-KR" b="1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3006462E-73F1-86FF-EE0F-B32FF8025D14}"/>
              </a:ext>
            </a:extLst>
          </p:cNvPr>
          <p:cNvGrpSpPr/>
          <p:nvPr/>
        </p:nvGrpSpPr>
        <p:grpSpPr>
          <a:xfrm>
            <a:off x="536885" y="4121697"/>
            <a:ext cx="11071871" cy="2279104"/>
            <a:chOff x="536885" y="3881336"/>
            <a:chExt cx="11071871" cy="2587182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A9F78E7E-A23D-00B7-8284-C8277326D179}"/>
                </a:ext>
              </a:extLst>
            </p:cNvPr>
            <p:cNvSpPr/>
            <p:nvPr/>
          </p:nvSpPr>
          <p:spPr>
            <a:xfrm>
              <a:off x="536885" y="3881336"/>
              <a:ext cx="11071871" cy="2587182"/>
            </a:xfrm>
            <a:prstGeom prst="rect">
              <a:avLst/>
            </a:prstGeom>
            <a:solidFill>
              <a:srgbClr val="F6F9FC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dist="38100" dir="5400000" algn="t" rotWithShape="0">
                <a:schemeClr val="accent1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endParaRPr lang="en-US" altLang="ko-KR" sz="1400" dirty="0">
                <a:solidFill>
                  <a:srgbClr val="0C3F6A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703278" y="4021995"/>
              <a:ext cx="10816262" cy="2120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50000"/>
                </a:lnSpc>
                <a:defRPr/>
              </a:pP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셀러툴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사업자는 </a:t>
              </a: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이용사업자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판매자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가 요청한 쇼핑몰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자사몰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등의 </a:t>
              </a: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주문정보를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관리하는 것으로 개인정보의 관리 책임은 </a:t>
              </a: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이용사업자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판매자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본인에게 있습니다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  <a:p>
              <a:pPr marL="285750" lvl="0" indent="-285750" latinLnBrk="0">
                <a:buFontTx/>
                <a:buChar char="-"/>
                <a:defRPr/>
              </a:pPr>
              <a:endParaRPr kumimoji="1" lang="en-US" altLang="ko-KR" sz="1400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lvl="0" latinLnBrk="0">
                <a:lnSpc>
                  <a:spcPct val="150000"/>
                </a:lnSpc>
                <a:defRPr/>
              </a:pP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셀러툴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시스템을 이용하는 경우 </a:t>
              </a: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셀러툴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사업자에서 제공하는 여러 가지 보안 조치와 자동 삭제 기능을 </a:t>
              </a: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적용받을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수 있으나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시스템에서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개인정보를 다운로드 받게 되는 경우 이러한 보안조치를 적용할 수 없으므로 기간이 경과되거나 목적을 달성한 개인정보는 </a:t>
              </a:r>
              <a:r>
                <a:rPr kumimoji="1" lang="ko-KR" altLang="en-US" sz="1400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파일 삭제 등 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파기 조치를 직접 취하여야 합니다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014568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474098BB-A3D2-6C71-204A-F910183F18F1}"/>
              </a:ext>
            </a:extLst>
          </p:cNvPr>
          <p:cNvSpPr/>
          <p:nvPr/>
        </p:nvSpPr>
        <p:spPr>
          <a:xfrm>
            <a:off x="716693" y="2697322"/>
            <a:ext cx="10756231" cy="3760422"/>
          </a:xfrm>
          <a:prstGeom prst="rect">
            <a:avLst/>
          </a:prstGeom>
          <a:solidFill>
            <a:srgbClr val="F6F9FC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400" dirty="0">
              <a:solidFill>
                <a:srgbClr val="0C3F6A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EB4227C-7C27-4884-8546-CA03BFE97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3"/>
          <a:stretch/>
        </p:blipFill>
        <p:spPr>
          <a:xfrm>
            <a:off x="1675572" y="3075780"/>
            <a:ext cx="9071941" cy="2743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3995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en-US" altLang="ko-KR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참고</a:t>
            </a:r>
            <a:r>
              <a:rPr lang="en-US" altLang="ko-KR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sz="16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셀러툴</a:t>
            </a: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내 개인정보 파기 설정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F3877890-520F-9AB6-0288-D3FF398B2128}"/>
              </a:ext>
            </a:extLst>
          </p:cNvPr>
          <p:cNvGrpSpPr/>
          <p:nvPr/>
        </p:nvGrpSpPr>
        <p:grpSpPr>
          <a:xfrm>
            <a:off x="839807" y="1423766"/>
            <a:ext cx="10585412" cy="1005875"/>
            <a:chOff x="839807" y="1423766"/>
            <a:chExt cx="10585412" cy="1005875"/>
          </a:xfrm>
        </p:grpSpPr>
        <p:sp>
          <p:nvSpPr>
            <p:cNvPr id="51" name="모서리가 둥근 직사각형 50"/>
            <p:cNvSpPr/>
            <p:nvPr/>
          </p:nvSpPr>
          <p:spPr>
            <a:xfrm>
              <a:off x="839807" y="1423766"/>
              <a:ext cx="10585412" cy="1005875"/>
            </a:xfrm>
            <a:prstGeom prst="roundRect">
              <a:avLst>
                <a:gd name="adj" fmla="val 10835"/>
              </a:avLst>
            </a:prstGeom>
            <a:solidFill>
              <a:srgbClr val="F5F7FB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892077" y="1438452"/>
              <a:ext cx="10271303" cy="869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latinLnBrk="0">
                <a:lnSpc>
                  <a:spcPct val="150000"/>
                </a:lnSpc>
                <a:defRPr/>
              </a:pP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이용 중인 </a:t>
              </a:r>
              <a:r>
                <a:rPr kumimoji="1" lang="ko-KR" altLang="en-US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셀러툴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사업자가 제공하는 파기기능은 다음과 같으며 </a:t>
              </a:r>
              <a:endParaRPr kumimoji="1" lang="en-US" altLang="ko-KR" b="1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lvl="0" algn="ctr" latinLnBrk="0">
                <a:lnSpc>
                  <a:spcPct val="150000"/>
                </a:lnSpc>
                <a:defRPr/>
              </a:pP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이를 통해 효과적으로 개인정보의 파기 주기를 관리할 수 있습니다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  <a:endParaRPr kumimoji="1" lang="en-US" altLang="ko-KR" b="1" kern="0" spc="-100" dirty="0">
                <a:ln w="9525">
                  <a:solidFill>
                    <a:srgbClr val="FFFFFF">
                      <a:alpha val="5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</p:txBody>
        </p:sp>
      </p:grpSp>
      <p:sp>
        <p:nvSpPr>
          <p:cNvPr id="27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6062639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위한 개인정보 준수사항 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9" name="직선 연결선 28"/>
          <p:cNvCxnSpPr>
            <a:cxnSpLocks/>
            <a:stCxn id="27" idx="3"/>
          </p:cNvCxnSpPr>
          <p:nvPr/>
        </p:nvCxnSpPr>
        <p:spPr>
          <a:xfrm flipV="1">
            <a:off x="6927011" y="547888"/>
            <a:ext cx="5264989" cy="17295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CE1E7C06-3906-0771-AE2C-47F353BFD9E6}"/>
              </a:ext>
            </a:extLst>
          </p:cNvPr>
          <p:cNvGrpSpPr/>
          <p:nvPr/>
        </p:nvGrpSpPr>
        <p:grpSpPr>
          <a:xfrm>
            <a:off x="1823443" y="6014533"/>
            <a:ext cx="7027886" cy="462333"/>
            <a:chOff x="3010970" y="6014533"/>
            <a:chExt cx="7027886" cy="462333"/>
          </a:xfrm>
        </p:grpSpPr>
        <p:sp>
          <p:nvSpPr>
            <p:cNvPr id="17" name="직사각형 16"/>
            <p:cNvSpPr/>
            <p:nvPr/>
          </p:nvSpPr>
          <p:spPr>
            <a:xfrm>
              <a:off x="3010970" y="6014533"/>
              <a:ext cx="702788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ko-KR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※ </a:t>
              </a:r>
              <a:r>
                <a:rPr lang="ko-KR" altLang="en-US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예시 화면은 특정 </a:t>
              </a:r>
              <a:r>
                <a:rPr lang="ko-KR" altLang="en-US" sz="1100" dirty="0" err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셀러툴사</a:t>
              </a:r>
              <a:r>
                <a:rPr lang="ko-KR" altLang="en-US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화면으로</a:t>
              </a:r>
              <a:r>
                <a:rPr lang="en-US" altLang="ko-KR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사용중인 </a:t>
              </a:r>
              <a:r>
                <a:rPr lang="ko-KR" altLang="en-US" sz="1100" dirty="0" err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셀러툴에</a:t>
              </a:r>
              <a:r>
                <a:rPr lang="ko-KR" altLang="en-US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따라 메뉴의 위치 또는 기능이 다를 수 있습니다</a:t>
              </a:r>
              <a:r>
                <a:rPr lang="en-US" altLang="ko-KR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3010970" y="6215256"/>
              <a:ext cx="416011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ko-KR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※ </a:t>
              </a:r>
              <a:r>
                <a:rPr lang="ko-KR" altLang="en-US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각 쇼핑몰 사마다 개인정보 파기 기준은 상이할 수 있습니다</a:t>
              </a:r>
              <a:r>
                <a:rPr lang="en-US" altLang="ko-KR" sz="11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ko-KR" altLang="en-US" sz="11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 rot="19542908">
            <a:off x="8863174" y="5079997"/>
            <a:ext cx="1392662" cy="379723"/>
            <a:chOff x="-1132609" y="3460173"/>
            <a:chExt cx="1392662" cy="379723"/>
          </a:xfrm>
        </p:grpSpPr>
        <p:sp>
          <p:nvSpPr>
            <p:cNvPr id="24" name="직사각형 23"/>
            <p:cNvSpPr/>
            <p:nvPr/>
          </p:nvSpPr>
          <p:spPr>
            <a:xfrm>
              <a:off x="-1132609" y="3460173"/>
              <a:ext cx="1392662" cy="369332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w="med" len="med"/>
              <a:tailEnd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953406" y="3470564"/>
              <a:ext cx="1034257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SAMPLE</a:t>
              </a:r>
              <a:endParaRPr lang="ko-KR" altLang="en-US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19" name="직사각형 18"/>
          <p:cNvSpPr/>
          <p:nvPr/>
        </p:nvSpPr>
        <p:spPr>
          <a:xfrm>
            <a:off x="5443027" y="2683177"/>
            <a:ext cx="1303562" cy="3537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 latinLnBrk="0">
              <a:lnSpc>
                <a:spcPct val="150000"/>
              </a:lnSpc>
              <a:defRPr/>
            </a:pPr>
            <a:r>
              <a:rPr kumimoji="1" lang="en-US" altLang="ko-KR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■ </a:t>
            </a:r>
            <a:r>
              <a:rPr kumimoji="1" lang="ko-KR" altLang="en-US" sz="1300" kern="0" dirty="0" err="1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예시화면</a:t>
            </a:r>
            <a:r>
              <a:rPr kumimoji="1" lang="ko-KR" altLang="en-US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 </a:t>
            </a:r>
            <a:r>
              <a:rPr kumimoji="1" lang="en-US" altLang="ko-KR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■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18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F273DE4A-35B8-4C48-A4AD-1BA245E2B54B}"/>
              </a:ext>
            </a:extLst>
          </p:cNvPr>
          <p:cNvSpPr/>
          <p:nvPr/>
        </p:nvSpPr>
        <p:spPr>
          <a:xfrm>
            <a:off x="2380796" y="4071049"/>
            <a:ext cx="2509256" cy="3693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35FD6173-5914-4D21-B3A2-5410E72FD5EC}"/>
              </a:ext>
            </a:extLst>
          </p:cNvPr>
          <p:cNvSpPr/>
          <p:nvPr/>
        </p:nvSpPr>
        <p:spPr>
          <a:xfrm>
            <a:off x="3142796" y="3424910"/>
            <a:ext cx="673830" cy="3693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4985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3812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 파기 </a:t>
            </a:r>
            <a:r>
              <a:rPr lang="en-US" altLang="ko-KR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 </a:t>
            </a:r>
            <a:r>
              <a:rPr lang="ko-KR" altLang="en-US" sz="16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분리보관</a:t>
            </a: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18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6113477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위한 개인정보 준수사항 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1" name="직선 연결선 20"/>
          <p:cNvCxnSpPr>
            <a:cxnSpLocks/>
            <a:stCxn id="18" idx="3"/>
          </p:cNvCxnSpPr>
          <p:nvPr/>
        </p:nvCxnSpPr>
        <p:spPr>
          <a:xfrm flipV="1">
            <a:off x="6977849" y="547888"/>
            <a:ext cx="5214151" cy="17295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55B7CCDA-960E-36BD-B582-B187125D41DF}"/>
              </a:ext>
            </a:extLst>
          </p:cNvPr>
          <p:cNvGrpSpPr/>
          <p:nvPr/>
        </p:nvGrpSpPr>
        <p:grpSpPr>
          <a:xfrm>
            <a:off x="536885" y="2426330"/>
            <a:ext cx="11071871" cy="844462"/>
            <a:chOff x="520762" y="2562464"/>
            <a:chExt cx="11071871" cy="509468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25CEE00-5C69-97E2-0F96-194A545D5DD8}"/>
                </a:ext>
              </a:extLst>
            </p:cNvPr>
            <p:cNvGrpSpPr/>
            <p:nvPr/>
          </p:nvGrpSpPr>
          <p:grpSpPr>
            <a:xfrm>
              <a:off x="520762" y="2575007"/>
              <a:ext cx="11071871" cy="492105"/>
              <a:chOff x="1053770" y="4170098"/>
              <a:chExt cx="10084282" cy="2196344"/>
            </a:xfrm>
            <a:solidFill>
              <a:srgbClr val="4C789E"/>
            </a:solidFill>
          </p:grpSpPr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3986DAED-F178-68F5-18FA-4531590079B3}"/>
                  </a:ext>
                </a:extLst>
              </p:cNvPr>
              <p:cNvSpPr/>
              <p:nvPr/>
            </p:nvSpPr>
            <p:spPr>
              <a:xfrm>
                <a:off x="1053770" y="4170098"/>
                <a:ext cx="10084282" cy="2163582"/>
              </a:xfrm>
              <a:prstGeom prst="rect">
                <a:avLst/>
              </a:prstGeom>
              <a:grpFill/>
              <a:ln w="6350">
                <a:solidFill>
                  <a:schemeClr val="bg1">
                    <a:lumMod val="75000"/>
                  </a:schemeClr>
                </a:solidFill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50000"/>
                  </a:lnSpc>
                  <a:buFont typeface="Wingdings" pitchFamily="2" charset="2"/>
                  <a:buChar char="§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lvl="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altLang="ko-KR" sz="100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23C136FC-BD02-E7E0-A928-4C77E2D479BC}"/>
                  </a:ext>
                </a:extLst>
              </p:cNvPr>
              <p:cNvSpPr/>
              <p:nvPr/>
            </p:nvSpPr>
            <p:spPr>
              <a:xfrm>
                <a:off x="1053770" y="4180496"/>
                <a:ext cx="10084282" cy="2185946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6A25398B-D984-1CA7-BF0E-11DDB91E5189}"/>
                </a:ext>
              </a:extLst>
            </p:cNvPr>
            <p:cNvSpPr/>
            <p:nvPr/>
          </p:nvSpPr>
          <p:spPr>
            <a:xfrm>
              <a:off x="570601" y="2562464"/>
              <a:ext cx="10932816" cy="509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개인정보보호법 제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21</a:t>
              </a: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개인정보의 파기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③ 개인정보처리자가 제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항 단서에 따라 개인정보를 파기하지 아니하고 보존하여야 하는 경우에는 해당 개인정보 또는 개인정보파일을 다른 개인정보와 분리하여서 </a:t>
              </a:r>
              <a:r>
                <a:rPr lang="ko-KR" altLang="en-US" sz="1100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저장ㆍ관리하여야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한다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ko-KR" altLang="en-US" sz="11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C3548AC2-023D-075B-5256-3AC4B6A22305}"/>
              </a:ext>
            </a:extLst>
          </p:cNvPr>
          <p:cNvGrpSpPr/>
          <p:nvPr/>
        </p:nvGrpSpPr>
        <p:grpSpPr>
          <a:xfrm>
            <a:off x="-311592" y="1294909"/>
            <a:ext cx="12792887" cy="1221477"/>
            <a:chOff x="-311592" y="1294909"/>
            <a:chExt cx="12792887" cy="1221477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44DF72D2-D3C4-11F8-B4E5-C6877A728106}"/>
                </a:ext>
              </a:extLst>
            </p:cNvPr>
            <p:cNvGrpSpPr/>
            <p:nvPr/>
          </p:nvGrpSpPr>
          <p:grpSpPr>
            <a:xfrm>
              <a:off x="482814" y="1294909"/>
              <a:ext cx="11081968" cy="1221477"/>
              <a:chOff x="-1715623" y="1086068"/>
              <a:chExt cx="13527054" cy="504405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D869CA19-2B42-422E-5DCD-79EBF3892D60}"/>
                  </a:ext>
                </a:extLst>
              </p:cNvPr>
              <p:cNvSpPr/>
              <p:nvPr/>
            </p:nvSpPr>
            <p:spPr>
              <a:xfrm>
                <a:off x="-1468729" y="1153851"/>
                <a:ext cx="13033267" cy="16641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endParaRPr lang="en-US" altLang="ko-KR" sz="1969" b="1" spc="-62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2016C5D5-D37E-B99F-3F69-23079B6116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15623" y="1086068"/>
                <a:ext cx="13527054" cy="5044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243D591-97A5-C8EE-4D97-523150C3472D}"/>
                </a:ext>
              </a:extLst>
            </p:cNvPr>
            <p:cNvSpPr/>
            <p:nvPr/>
          </p:nvSpPr>
          <p:spPr>
            <a:xfrm>
              <a:off x="-311592" y="1300189"/>
              <a:ext cx="12792887" cy="7833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3988" lvl="0" indent="-153988" algn="ctr" latinLnBrk="0">
                <a:lnSpc>
                  <a:spcPct val="150000"/>
                </a:lnSpc>
                <a:defRPr/>
              </a:pPr>
              <a:r>
                <a:rPr kumimoji="1" lang="ko-KR" altLang="en-US" sz="1600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이용사업자</a:t>
              </a:r>
              <a:r>
                <a:rPr kumimoji="1" lang="en-US" altLang="ko-KR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판매자</a:t>
              </a:r>
              <a:r>
                <a:rPr kumimoji="1" lang="en-US" altLang="ko-KR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가 개인정보</a:t>
              </a:r>
              <a:r>
                <a:rPr kumimoji="1" lang="en-US" altLang="ko-KR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sz="1600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주문정보</a:t>
              </a:r>
              <a:r>
                <a:rPr kumimoji="1" lang="en-US" altLang="ko-KR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를 다른 법령에 따라 보존하여야 하는 경우 최소한의 개인정보만 보관하여야 하며</a:t>
              </a:r>
              <a:r>
                <a:rPr kumimoji="1" lang="en-US" altLang="ko-KR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</a:p>
            <a:p>
              <a:pPr marL="153988" lvl="0" indent="-153988" algn="ctr" latinLnBrk="0">
                <a:lnSpc>
                  <a:spcPct val="150000"/>
                </a:lnSpc>
                <a:defRPr/>
              </a:pP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해당 개인정보는 기존의 개인정보와 별도로 분리하여 </a:t>
              </a: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접근할 수 있는 개인정보취급자를 최소한으로 하여 보관하여야 합니다</a:t>
              </a:r>
              <a:r>
                <a:rPr kumimoji="1" lang="en-US" altLang="ko-KR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BEFF7D39-A963-15AD-0228-5D08DD1EE43D}"/>
              </a:ext>
            </a:extLst>
          </p:cNvPr>
          <p:cNvGrpSpPr/>
          <p:nvPr/>
        </p:nvGrpSpPr>
        <p:grpSpPr>
          <a:xfrm>
            <a:off x="536885" y="3587151"/>
            <a:ext cx="11071871" cy="2881367"/>
            <a:chOff x="536885" y="3587151"/>
            <a:chExt cx="11071871" cy="2881367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A9F78E7E-A23D-00B7-8284-C8277326D179}"/>
                </a:ext>
              </a:extLst>
            </p:cNvPr>
            <p:cNvSpPr/>
            <p:nvPr/>
          </p:nvSpPr>
          <p:spPr>
            <a:xfrm>
              <a:off x="536885" y="3587151"/>
              <a:ext cx="11071871" cy="2881367"/>
            </a:xfrm>
            <a:prstGeom prst="rect">
              <a:avLst/>
            </a:prstGeom>
            <a:solidFill>
              <a:srgbClr val="F6F9FC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dist="38100" dir="5400000" algn="t" rotWithShape="0">
                <a:schemeClr val="accent1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endParaRPr lang="en-US" altLang="ko-KR" sz="1400" dirty="0">
                <a:solidFill>
                  <a:srgbClr val="0C3F6A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703278" y="3778065"/>
              <a:ext cx="10763149" cy="2462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50000"/>
                </a:lnSpc>
                <a:defRPr/>
              </a:pP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수집 이용 목적을 달성하였거나 보유이용기간이 경과하였다 하더라도 다른 법령에 따라 개인정보를 파기하지 않고 보존하여야 하는 경우에는 물리적 또는 기술적 방법으로 해당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개인정보를 다른 개인정보와 분리해서 저장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·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관리하여야 합니다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  <a:p>
              <a:pPr marL="285750" lvl="0" indent="-285750" latinLnBrk="0">
                <a:buFontTx/>
                <a:buChar char="-"/>
                <a:defRPr/>
              </a:pPr>
              <a:endParaRPr kumimoji="1" lang="en-US" altLang="ko-KR" sz="1400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latinLnBrk="0">
                <a:lnSpc>
                  <a:spcPct val="150000"/>
                </a:lnSpc>
                <a:defRPr/>
              </a:pP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DB 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내 개인정보를 분리 보관할 경우 그 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DB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는 운영 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DB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와 물리적 또는 논리적으로 분리하여 구성하고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서류의 경우 별도의 공간에 분리하여 보관하여야 합니다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  <a:p>
              <a:pPr marL="285750" lvl="0" indent="-285750" latinLnBrk="0">
                <a:buFontTx/>
                <a:buChar char="-"/>
                <a:defRPr/>
              </a:pPr>
              <a:endParaRPr kumimoji="1" lang="en-US" altLang="ko-KR" sz="1400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latinLnBrk="0">
                <a:lnSpc>
                  <a:spcPct val="150000"/>
                </a:lnSpc>
                <a:defRPr/>
              </a:pP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이때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개인정보를 어떠한 법령에 근거하여 보관하는지는 사업자가 입증하여야 하며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보관 중인 개인정보는 해당 법령에서 정한 목적 외로 사용할 수 없습니다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 (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마케팅 등 활용 불가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633865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D3E1ECF2-183C-13A2-9293-1B0EE29BD24A}"/>
              </a:ext>
            </a:extLst>
          </p:cNvPr>
          <p:cNvGrpSpPr/>
          <p:nvPr/>
        </p:nvGrpSpPr>
        <p:grpSpPr>
          <a:xfrm>
            <a:off x="87598" y="2649750"/>
            <a:ext cx="12010371" cy="1876020"/>
            <a:chOff x="200722" y="2649750"/>
            <a:chExt cx="12010371" cy="1876020"/>
          </a:xfrm>
        </p:grpSpPr>
        <p:grpSp>
          <p:nvGrpSpPr>
            <p:cNvPr id="41" name="그룹 40"/>
            <p:cNvGrpSpPr/>
            <p:nvPr/>
          </p:nvGrpSpPr>
          <p:grpSpPr>
            <a:xfrm>
              <a:off x="3143894" y="2649750"/>
              <a:ext cx="4561451" cy="1662878"/>
              <a:chOff x="2123704" y="3646408"/>
              <a:chExt cx="4561451" cy="1662878"/>
            </a:xfrm>
          </p:grpSpPr>
          <p:cxnSp>
            <p:nvCxnSpPr>
              <p:cNvPr id="42" name="직선 연결선 41"/>
              <p:cNvCxnSpPr/>
              <p:nvPr/>
            </p:nvCxnSpPr>
            <p:spPr>
              <a:xfrm>
                <a:off x="2123704" y="4169628"/>
                <a:ext cx="4288426" cy="1012"/>
              </a:xfrm>
              <a:prstGeom prst="line">
                <a:avLst/>
              </a:prstGeom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452748" y="3646408"/>
                <a:ext cx="6014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02</a:t>
                </a:r>
                <a:endParaRPr kumimoji="0" lang="ko-KR" alt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2472204" y="4242953"/>
                <a:ext cx="416973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ko-KR" altLang="en-US" sz="1600" b="1" dirty="0" err="1">
                    <a:solidFill>
                      <a:schemeClr val="bg2">
                        <a:lumMod val="1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이용사업자</a:t>
                </a:r>
                <a:r>
                  <a:rPr lang="en-US" altLang="ko-KR" sz="1600" b="1" dirty="0">
                    <a:solidFill>
                      <a:schemeClr val="bg2">
                        <a:lumMod val="1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(</a:t>
                </a:r>
                <a:r>
                  <a:rPr lang="ko-KR" altLang="en-US" sz="1600" b="1" dirty="0">
                    <a:solidFill>
                      <a:schemeClr val="bg2">
                        <a:lumMod val="1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판매자</a:t>
                </a:r>
                <a:r>
                  <a:rPr lang="en-US" altLang="ko-KR" sz="1600" b="1" dirty="0">
                    <a:solidFill>
                      <a:schemeClr val="bg2">
                        <a:lumMod val="1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)</a:t>
                </a:r>
                <a:r>
                  <a:rPr lang="ko-KR" altLang="en-US" sz="1600" b="1" dirty="0">
                    <a:solidFill>
                      <a:schemeClr val="bg2">
                        <a:lumMod val="1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의 개인정보보호 가이드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515424" y="4612236"/>
                <a:ext cx="4169731" cy="697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ko-KR" alt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이용사업자</a:t>
                </a:r>
                <a:r>
                  <a:rPr kumimoji="0" lang="en-US" altLang="ko-K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(</a:t>
                </a: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판매자</a:t>
                </a:r>
                <a:r>
                  <a:rPr kumimoji="0" lang="en-US" altLang="ko-K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)</a:t>
                </a: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의 개인정보 관리</a:t>
                </a:r>
                <a:endPara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marL="285750" marR="0" lvl="0" indent="-285750" algn="l" defTabSz="914400" rtl="0" eaLnBrk="1" fontAlgn="auto" latinLnBrk="1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kumimoji="0" lang="ko-KR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개인정보 보호법령 준수를 위한 보호조치 사항</a:t>
                </a:r>
                <a:endPara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62" name="그룹 61"/>
            <p:cNvGrpSpPr/>
            <p:nvPr/>
          </p:nvGrpSpPr>
          <p:grpSpPr>
            <a:xfrm>
              <a:off x="200722" y="2649750"/>
              <a:ext cx="3524618" cy="1678349"/>
              <a:chOff x="2887512" y="3646408"/>
              <a:chExt cx="3524618" cy="1678349"/>
            </a:xfrm>
          </p:grpSpPr>
          <p:cxnSp>
            <p:nvCxnSpPr>
              <p:cNvPr id="63" name="직선 연결선 62"/>
              <p:cNvCxnSpPr/>
              <p:nvPr/>
            </p:nvCxnSpPr>
            <p:spPr>
              <a:xfrm>
                <a:off x="2887512" y="4170640"/>
                <a:ext cx="3524618" cy="0"/>
              </a:xfrm>
              <a:prstGeom prst="line">
                <a:avLst/>
              </a:prstGeom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2991008" y="3646408"/>
                <a:ext cx="6014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2800" b="1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01</a:t>
                </a:r>
                <a:endParaRPr lang="ko-KR" altLang="en-US" sz="2800" b="1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2991007" y="4274197"/>
                <a:ext cx="23086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ko-KR" altLang="en-US" sz="1600" b="1" dirty="0">
                    <a:solidFill>
                      <a:schemeClr val="bg2">
                        <a:lumMod val="1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개인정보보호의 중요성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013124" y="4623796"/>
                <a:ext cx="2984416" cy="70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0" indent="-285750">
                  <a:lnSpc>
                    <a:spcPct val="150000"/>
                  </a:lnSpc>
                  <a:buFontTx/>
                  <a:buChar char="-"/>
                  <a:defRPr/>
                </a:pPr>
                <a:r>
                  <a:rPr lang="ko-KR" altLang="en-US" sz="1400" dirty="0">
                    <a:solidFill>
                      <a:prstClr val="black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개인정보의 정의와 종류</a:t>
                </a:r>
                <a:endParaRPr lang="en-US" altLang="ko-KR" sz="14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marL="285750" lvl="0" indent="-285750">
                  <a:lnSpc>
                    <a:spcPct val="150000"/>
                  </a:lnSpc>
                  <a:buFontTx/>
                  <a:buChar char="-"/>
                  <a:defRPr/>
                </a:pPr>
                <a:r>
                  <a:rPr lang="ko-KR" altLang="en-US" sz="1400" dirty="0">
                    <a:solidFill>
                      <a:prstClr val="black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사례로 보는 개인정보의 중요성</a:t>
                </a:r>
                <a:endParaRPr lang="en-US" altLang="ko-KR" sz="14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grpSp>
          <p:nvGrpSpPr>
            <p:cNvPr id="67" name="그룹 66"/>
            <p:cNvGrpSpPr/>
            <p:nvPr/>
          </p:nvGrpSpPr>
          <p:grpSpPr>
            <a:xfrm>
              <a:off x="6908800" y="2649750"/>
              <a:ext cx="5302293" cy="1876020"/>
              <a:chOff x="1996699" y="3646408"/>
              <a:chExt cx="5302293" cy="1876020"/>
            </a:xfrm>
          </p:grpSpPr>
          <p:cxnSp>
            <p:nvCxnSpPr>
              <p:cNvPr id="68" name="직선 연결선 67"/>
              <p:cNvCxnSpPr>
                <a:cxnSpLocks/>
              </p:cNvCxnSpPr>
              <p:nvPr/>
            </p:nvCxnSpPr>
            <p:spPr>
              <a:xfrm>
                <a:off x="1996699" y="4169628"/>
                <a:ext cx="5248360" cy="0"/>
              </a:xfrm>
              <a:prstGeom prst="line">
                <a:avLst/>
              </a:prstGeom>
              <a:ln w="127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2851941" y="3646408"/>
                <a:ext cx="6014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lang="en-US" altLang="ko-KR" sz="2800" b="1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03</a:t>
                </a:r>
                <a:endParaRPr lang="ko-KR" altLang="en-US" sz="2800" b="1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70" name="직사각형 69"/>
              <p:cNvSpPr/>
              <p:nvPr/>
            </p:nvSpPr>
            <p:spPr>
              <a:xfrm>
                <a:off x="2851941" y="4232404"/>
                <a:ext cx="44470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:r>
                  <a:rPr lang="ko-KR" altLang="en-US" sz="1600" b="1" dirty="0">
                    <a:solidFill>
                      <a:schemeClr val="bg2">
                        <a:lumMod val="1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이용사업자</a:t>
                </a:r>
                <a:r>
                  <a:rPr lang="en-US" altLang="ko-KR" sz="1600" b="1" dirty="0">
                    <a:solidFill>
                      <a:schemeClr val="bg2">
                        <a:lumMod val="1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(</a:t>
                </a:r>
                <a:r>
                  <a:rPr lang="ko-KR" altLang="en-US" sz="1600" b="1" dirty="0">
                    <a:solidFill>
                      <a:schemeClr val="bg2">
                        <a:lumMod val="1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판매자</a:t>
                </a:r>
                <a:r>
                  <a:rPr lang="en-US" altLang="ko-KR" sz="1600" b="1" dirty="0">
                    <a:solidFill>
                      <a:schemeClr val="bg2">
                        <a:lumMod val="1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)</a:t>
                </a:r>
                <a:r>
                  <a:rPr lang="ko-KR" altLang="en-US" sz="1600" b="1" dirty="0">
                    <a:solidFill>
                      <a:schemeClr val="bg2">
                        <a:lumMod val="10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를 위한 개인정보 준수사항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3018108" y="4502212"/>
                <a:ext cx="2984416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0" indent="-285750">
                  <a:lnSpc>
                    <a:spcPct val="150000"/>
                  </a:lnSpc>
                  <a:buFontTx/>
                  <a:buChar char="-"/>
                  <a:defRPr/>
                </a:pPr>
                <a:r>
                  <a:rPr lang="ko-KR" altLang="en-US" sz="1400" dirty="0">
                    <a:solidFill>
                      <a:prstClr val="black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접근통제</a:t>
                </a:r>
                <a:endParaRPr lang="en-US" altLang="ko-KR" sz="14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marL="285750" lvl="0" indent="-285750">
                  <a:lnSpc>
                    <a:spcPct val="150000"/>
                  </a:lnSpc>
                  <a:buFontTx/>
                  <a:buChar char="-"/>
                  <a:defRPr/>
                </a:pPr>
                <a:r>
                  <a:rPr lang="ko-KR" altLang="en-US" sz="1400" dirty="0">
                    <a:solidFill>
                      <a:prstClr val="black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개인정보 파기</a:t>
                </a:r>
                <a:endParaRPr lang="en-US" altLang="ko-KR" sz="14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marL="285750" lvl="0" indent="-285750">
                  <a:lnSpc>
                    <a:spcPct val="150000"/>
                  </a:lnSpc>
                  <a:buFontTx/>
                  <a:buChar char="-"/>
                  <a:defRPr/>
                </a:pPr>
                <a:r>
                  <a:rPr lang="ko-KR" altLang="en-US" sz="1400" dirty="0">
                    <a:solidFill>
                      <a:prstClr val="black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개인정보 암호화</a:t>
                </a:r>
                <a:endParaRPr lang="en-US" altLang="ko-KR" sz="140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D39B3304-E340-B3F2-7EA8-63A12E02E554}"/>
              </a:ext>
            </a:extLst>
          </p:cNvPr>
          <p:cNvGrpSpPr/>
          <p:nvPr/>
        </p:nvGrpSpPr>
        <p:grpSpPr>
          <a:xfrm>
            <a:off x="5266898" y="1045173"/>
            <a:ext cx="1585179" cy="774997"/>
            <a:chOff x="5266898" y="1045173"/>
            <a:chExt cx="1585179" cy="774997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5266898" y="1045173"/>
              <a:ext cx="1585179" cy="774997"/>
            </a:xfrm>
            <a:prstGeom prst="roundRect">
              <a:avLst>
                <a:gd name="adj" fmla="val 0"/>
              </a:avLst>
            </a:prstGeom>
            <a:solidFill>
              <a:srgbClr val="4C7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17194" y="1109505"/>
              <a:ext cx="12845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ko-KR" altLang="en-US" sz="36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목차</a:t>
              </a:r>
              <a:endParaRPr lang="en-US" altLang="ko-KR" sz="36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7039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4460FB8-37DC-82F0-24CC-21A00D5DAAAE}"/>
              </a:ext>
            </a:extLst>
          </p:cNvPr>
          <p:cNvGrpSpPr/>
          <p:nvPr/>
        </p:nvGrpSpPr>
        <p:grpSpPr>
          <a:xfrm>
            <a:off x="536885" y="3587151"/>
            <a:ext cx="11071871" cy="2881367"/>
            <a:chOff x="536885" y="3587151"/>
            <a:chExt cx="11071871" cy="2881367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A9F78E7E-A23D-00B7-8284-C8277326D179}"/>
                </a:ext>
              </a:extLst>
            </p:cNvPr>
            <p:cNvSpPr/>
            <p:nvPr/>
          </p:nvSpPr>
          <p:spPr>
            <a:xfrm>
              <a:off x="536885" y="3587151"/>
              <a:ext cx="11071871" cy="2881367"/>
            </a:xfrm>
            <a:prstGeom prst="rect">
              <a:avLst/>
            </a:prstGeom>
            <a:solidFill>
              <a:srgbClr val="F6F9FC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dist="38100" dir="5400000" algn="t" rotWithShape="0">
                <a:schemeClr val="accent1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endParaRPr lang="en-US" altLang="ko-KR" sz="1400" dirty="0">
                <a:solidFill>
                  <a:srgbClr val="0C3F6A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4" name="직사각형 53"/>
            <p:cNvSpPr/>
            <p:nvPr/>
          </p:nvSpPr>
          <p:spPr>
            <a:xfrm>
              <a:off x="703278" y="3778065"/>
              <a:ext cx="10763149" cy="2462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50000"/>
                </a:lnSpc>
                <a:defRPr/>
              </a:pP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오픈마켓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셀러툴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사업자와 개인정보보호위원회는 온라인 쇼핑을 이용하는 고객의 개인정보를 안전하게 관리하기 위해 민관협력 자율규제를 체결하고 있습니다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 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자율규제의 기준이 되는 규약에는 오픈마켓 등 제공사업자가 요청하는 경우에는 </a:t>
              </a: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셀러툴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시스템 내에서 제공한 목적이 달성되거나 기간이 경과한 고객의 개인정보를 보호할 수 있는 조치를 취하도록 하고 있습니다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 </a:t>
              </a:r>
            </a:p>
            <a:p>
              <a:pPr lvl="0" latinLnBrk="0">
                <a:defRPr/>
              </a:pPr>
              <a:endParaRPr kumimoji="1" lang="en-US" altLang="ko-KR" sz="1400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lvl="0" latinLnBrk="0">
                <a:lnSpc>
                  <a:spcPct val="150000"/>
                </a:lnSpc>
                <a:defRPr/>
              </a:pP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또한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이용사업자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판매자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가 쇼핑몰에 입점하여 상품을 판매하는 경우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쇼핑몰의 정책을 </a:t>
              </a: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적용받는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개인정보 처리 </a:t>
              </a: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위수탁에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해당되어 위탁자인 쇼핑몰의 정책에 따라 </a:t>
              </a: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셀러툴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시스템에 보관 중인 개인정보 역시 삭제될 수 있음을 알려드립니다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  <a:p>
              <a:pPr lvl="0" latinLnBrk="0">
                <a:defRPr/>
              </a:pPr>
              <a:endParaRPr kumimoji="1" lang="en-US" altLang="ko-KR" sz="1100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lvl="0" latinLnBrk="0">
                <a:lnSpc>
                  <a:spcPct val="150000"/>
                </a:lnSpc>
                <a:defRPr/>
              </a:pP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이는 개인정보처리 </a:t>
              </a: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위수탁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규정에 따라 개인정보 관리책임 주체가 쇼핑몰에 있기 때문입니다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4294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 파기 </a:t>
            </a:r>
            <a:r>
              <a:rPr lang="en-US" altLang="ko-KR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16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셀러툴</a:t>
            </a: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내 개인정보 파기</a:t>
            </a:r>
          </a:p>
        </p:txBody>
      </p:sp>
      <p:sp>
        <p:nvSpPr>
          <p:cNvPr id="18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6148987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위한 개인정보 준수사항 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1" name="직선 연결선 20"/>
          <p:cNvCxnSpPr>
            <a:cxnSpLocks/>
            <a:stCxn id="18" idx="3"/>
          </p:cNvCxnSpPr>
          <p:nvPr/>
        </p:nvCxnSpPr>
        <p:spPr>
          <a:xfrm flipV="1">
            <a:off x="7013359" y="547888"/>
            <a:ext cx="5178641" cy="17295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6A25398B-D984-1CA7-BF0E-11DDB91E5189}"/>
              </a:ext>
            </a:extLst>
          </p:cNvPr>
          <p:cNvSpPr/>
          <p:nvPr/>
        </p:nvSpPr>
        <p:spPr>
          <a:xfrm>
            <a:off x="609903" y="3118653"/>
            <a:ext cx="10932816" cy="31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en-US" altLang="ko-KR" sz="11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E664CB48-3D69-2D97-1505-48176619C3E2}"/>
              </a:ext>
            </a:extLst>
          </p:cNvPr>
          <p:cNvGrpSpPr/>
          <p:nvPr/>
        </p:nvGrpSpPr>
        <p:grpSpPr>
          <a:xfrm>
            <a:off x="-150267" y="1294909"/>
            <a:ext cx="12792887" cy="1221477"/>
            <a:chOff x="-150267" y="1294909"/>
            <a:chExt cx="12792887" cy="1221477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44DF72D2-D3C4-11F8-B4E5-C6877A728106}"/>
                </a:ext>
              </a:extLst>
            </p:cNvPr>
            <p:cNvGrpSpPr/>
            <p:nvPr/>
          </p:nvGrpSpPr>
          <p:grpSpPr>
            <a:xfrm>
              <a:off x="482814" y="1294909"/>
              <a:ext cx="11081968" cy="1221477"/>
              <a:chOff x="-1715623" y="1086068"/>
              <a:chExt cx="13527054" cy="504405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D869CA19-2B42-422E-5DCD-79EBF3892D60}"/>
                  </a:ext>
                </a:extLst>
              </p:cNvPr>
              <p:cNvSpPr/>
              <p:nvPr/>
            </p:nvSpPr>
            <p:spPr>
              <a:xfrm>
                <a:off x="-1468729" y="1153851"/>
                <a:ext cx="13033267" cy="16641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endParaRPr lang="en-US" altLang="ko-KR" sz="1969" b="1" spc="-62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2016C5D5-D37E-B99F-3F69-23079B6116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15623" y="1086068"/>
                <a:ext cx="13527054" cy="5044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243D591-97A5-C8EE-4D97-523150C3472D}"/>
                </a:ext>
              </a:extLst>
            </p:cNvPr>
            <p:cNvSpPr/>
            <p:nvPr/>
          </p:nvSpPr>
          <p:spPr>
            <a:xfrm>
              <a:off x="-150267" y="1302654"/>
              <a:ext cx="12792887" cy="883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3988" lvl="0" indent="-153988" algn="ctr" latinLnBrk="0">
                <a:lnSpc>
                  <a:spcPct val="150000"/>
                </a:lnSpc>
                <a:defRPr/>
              </a:pPr>
              <a:r>
                <a:rPr kumimoji="1" lang="ko-KR" altLang="en-US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셀러툴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사업자는 개인정보 민관협력 </a:t>
              </a:r>
              <a:r>
                <a:rPr kumimoji="1" lang="ko-KR" altLang="en-US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자율규약에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따라 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제공사업자가 요청하는 경우 </a:t>
              </a:r>
              <a:endParaRPr kumimoji="1" lang="en-US" altLang="ko-KR" b="1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solidFill>
                  <a:schemeClr val="accent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marL="153988" lvl="0" indent="-153988" algn="ctr" latinLnBrk="0">
                <a:lnSpc>
                  <a:spcPct val="150000"/>
                </a:lnSpc>
                <a:defRPr/>
              </a:pPr>
              <a:r>
                <a:rPr kumimoji="1" lang="ko-KR" altLang="en-US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이용사업자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판매자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가 사용 중인 </a:t>
              </a:r>
              <a:r>
                <a:rPr kumimoji="1" lang="ko-KR" altLang="en-US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셀러툴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시스템 내 개인정보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주문정보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를 파기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할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수 있습니다</a:t>
              </a:r>
              <a:r>
                <a:rPr kumimoji="1" lang="en-US" altLang="ko-KR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55B7CCDA-960E-36BD-B582-B187125D41DF}"/>
              </a:ext>
            </a:extLst>
          </p:cNvPr>
          <p:cNvGrpSpPr/>
          <p:nvPr/>
        </p:nvGrpSpPr>
        <p:grpSpPr>
          <a:xfrm>
            <a:off x="536885" y="2426335"/>
            <a:ext cx="11071871" cy="844463"/>
            <a:chOff x="520762" y="2562464"/>
            <a:chExt cx="11071871" cy="509468"/>
          </a:xfrm>
        </p:grpSpPr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725CEE00-5C69-97E2-0F96-194A545D5DD8}"/>
                </a:ext>
              </a:extLst>
            </p:cNvPr>
            <p:cNvGrpSpPr/>
            <p:nvPr/>
          </p:nvGrpSpPr>
          <p:grpSpPr>
            <a:xfrm>
              <a:off x="520762" y="2575007"/>
              <a:ext cx="11071871" cy="492105"/>
              <a:chOff x="1053770" y="4170098"/>
              <a:chExt cx="10084282" cy="2196344"/>
            </a:xfrm>
            <a:solidFill>
              <a:srgbClr val="4C789E"/>
            </a:solidFill>
          </p:grpSpPr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3986DAED-F178-68F5-18FA-4531590079B3}"/>
                  </a:ext>
                </a:extLst>
              </p:cNvPr>
              <p:cNvSpPr/>
              <p:nvPr/>
            </p:nvSpPr>
            <p:spPr>
              <a:xfrm>
                <a:off x="1053770" y="4170098"/>
                <a:ext cx="10084282" cy="2163582"/>
              </a:xfrm>
              <a:prstGeom prst="rect">
                <a:avLst/>
              </a:prstGeom>
              <a:grpFill/>
              <a:ln w="6350">
                <a:solidFill>
                  <a:schemeClr val="bg1">
                    <a:lumMod val="75000"/>
                  </a:schemeClr>
                </a:solidFill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50000"/>
                  </a:lnSpc>
                  <a:buFont typeface="Wingdings" pitchFamily="2" charset="2"/>
                  <a:buChar char="§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lvl="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altLang="ko-KR" sz="100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23C136FC-BD02-E7E0-A928-4C77E2D479BC}"/>
                  </a:ext>
                </a:extLst>
              </p:cNvPr>
              <p:cNvSpPr/>
              <p:nvPr/>
            </p:nvSpPr>
            <p:spPr>
              <a:xfrm>
                <a:off x="1053770" y="4180496"/>
                <a:ext cx="10084282" cy="2185946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6A25398B-D984-1CA7-BF0E-11DDB91E5189}"/>
                </a:ext>
              </a:extLst>
            </p:cNvPr>
            <p:cNvSpPr/>
            <p:nvPr/>
          </p:nvSpPr>
          <p:spPr>
            <a:xfrm>
              <a:off x="570601" y="2562464"/>
              <a:ext cx="10932816" cy="509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민관협력 </a:t>
              </a:r>
              <a:r>
                <a:rPr lang="ko-KR" altLang="en-US" sz="1200" b="1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자율규약</a:t>
              </a: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제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7</a:t>
              </a: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조제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4</a:t>
              </a: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호</a:t>
              </a:r>
              <a:endParaRPr lang="en-US" altLang="ko-KR" sz="12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제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7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 파기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 </a:t>
              </a:r>
              <a:r>
                <a:rPr lang="ko-KR" altLang="en-US" sz="1100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참여사는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다음 각 호의 사항을 이용사업자에게 안내하고 관련 기능을 제공한다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4. </a:t>
              </a:r>
              <a:r>
                <a:rPr lang="ko-KR" altLang="en-US" sz="1100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참여사는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제공사업자의 요청 또는 정책에 따라 </a:t>
              </a:r>
              <a:r>
                <a:rPr lang="ko-KR" altLang="en-US" sz="1100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참여사가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보관하고 있는 이용자의 개인정보를 파기할 수 있음을 안내</a:t>
              </a:r>
              <a:endParaRPr lang="en-US" altLang="ko-KR" sz="11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11116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3534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 파기 </a:t>
            </a:r>
            <a:r>
              <a:rPr lang="en-US" altLang="ko-KR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 암호화</a:t>
            </a:r>
          </a:p>
          <a:p>
            <a:pPr>
              <a:defRPr/>
            </a:pPr>
            <a:endParaRPr lang="ko-KR" altLang="en-US" sz="16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6069088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위한 개인정보 준수사항 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1" name="직선 연결선 20"/>
          <p:cNvCxnSpPr>
            <a:cxnSpLocks/>
            <a:stCxn id="18" idx="3"/>
          </p:cNvCxnSpPr>
          <p:nvPr/>
        </p:nvCxnSpPr>
        <p:spPr>
          <a:xfrm flipV="1">
            <a:off x="6933460" y="547888"/>
            <a:ext cx="5258540" cy="17295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55B7CCDA-960E-36BD-B582-B187125D41DF}"/>
              </a:ext>
            </a:extLst>
          </p:cNvPr>
          <p:cNvGrpSpPr/>
          <p:nvPr/>
        </p:nvGrpSpPr>
        <p:grpSpPr>
          <a:xfrm>
            <a:off x="536885" y="2426327"/>
            <a:ext cx="11071871" cy="1638909"/>
            <a:chOff x="520762" y="2562463"/>
            <a:chExt cx="11071871" cy="736261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25CEE00-5C69-97E2-0F96-194A545D5DD8}"/>
                </a:ext>
              </a:extLst>
            </p:cNvPr>
            <p:cNvGrpSpPr/>
            <p:nvPr/>
          </p:nvGrpSpPr>
          <p:grpSpPr>
            <a:xfrm>
              <a:off x="520762" y="2575006"/>
              <a:ext cx="11071871" cy="709688"/>
              <a:chOff x="1053770" y="4170098"/>
              <a:chExt cx="10084282" cy="3167454"/>
            </a:xfrm>
            <a:solidFill>
              <a:srgbClr val="4C789E"/>
            </a:solidFill>
          </p:grpSpPr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3986DAED-F178-68F5-18FA-4531590079B3}"/>
                  </a:ext>
                </a:extLst>
              </p:cNvPr>
              <p:cNvSpPr/>
              <p:nvPr/>
            </p:nvSpPr>
            <p:spPr>
              <a:xfrm>
                <a:off x="1053770" y="4170098"/>
                <a:ext cx="10084282" cy="2163582"/>
              </a:xfrm>
              <a:prstGeom prst="rect">
                <a:avLst/>
              </a:prstGeom>
              <a:grpFill/>
              <a:ln w="6350">
                <a:solidFill>
                  <a:schemeClr val="bg1">
                    <a:lumMod val="75000"/>
                  </a:schemeClr>
                </a:solidFill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50000"/>
                  </a:lnSpc>
                  <a:buFont typeface="Wingdings" pitchFamily="2" charset="2"/>
                  <a:buChar char="§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lvl="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altLang="ko-KR" sz="100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23C136FC-BD02-E7E0-A928-4C77E2D479BC}"/>
                  </a:ext>
                </a:extLst>
              </p:cNvPr>
              <p:cNvSpPr/>
              <p:nvPr/>
            </p:nvSpPr>
            <p:spPr>
              <a:xfrm>
                <a:off x="1053770" y="4180492"/>
                <a:ext cx="10084282" cy="315706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6A25398B-D984-1CA7-BF0E-11DDB91E5189}"/>
                </a:ext>
              </a:extLst>
            </p:cNvPr>
            <p:cNvSpPr/>
            <p:nvPr/>
          </p:nvSpPr>
          <p:spPr>
            <a:xfrm>
              <a:off x="570601" y="2562463"/>
              <a:ext cx="10932816" cy="7362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개인정보보호법 제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29</a:t>
              </a: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안전조치의무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개인정보처리자는 개인정보가 </a:t>
              </a:r>
              <a:r>
                <a:rPr lang="ko-KR" altLang="en-US" sz="1100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분실ㆍ도난ㆍ유출ㆍ위조ㆍ변조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또는 훼손되지 아니하도록 내부 관리계획 수립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접속기록 보관 등 대통령령으로 정하는 바에 따라 안전성 확보에 필요한 </a:t>
              </a:r>
              <a:r>
                <a:rPr lang="ko-KR" altLang="en-US" sz="1100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기술적ㆍ관리적</a:t>
              </a:r>
              <a:r>
                <a:rPr lang="ko-KR" altLang="en-US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및 물리적 조치를 하여야 한다</a:t>
              </a:r>
              <a:r>
                <a:rPr lang="en-US" altLang="ko-KR" sz="11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개인정보의 안전성 확보 조치 </a:t>
              </a:r>
              <a:r>
                <a:rPr lang="ko-KR" altLang="en-US" sz="1200" b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기준 제</a:t>
              </a:r>
              <a:r>
                <a:rPr lang="en-US" altLang="ko-KR" sz="1200" b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7</a:t>
              </a:r>
              <a:r>
                <a:rPr lang="ko-KR" altLang="en-US" sz="1200" b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개인정보의 암호화</a:t>
              </a:r>
              <a:r>
                <a:rPr lang="en-US" altLang="ko-KR" sz="12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lang="en-US" altLang="ko-KR" sz="1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>
                <a:lnSpc>
                  <a:spcPct val="150000"/>
                </a:lnSpc>
                <a:defRPr/>
              </a:pPr>
              <a:r>
                <a:rPr lang="ko-KR" altLang="en-US" sz="105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개인정보처리자는 이용자의 개인정보 또는 이용자가 아닌 정보주체의 고유식별정보</a:t>
              </a:r>
              <a:r>
                <a:rPr lang="en-US" altLang="ko-KR" sz="105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05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생체인식정보를 개인정보취급자의 컴퓨터</a:t>
              </a:r>
              <a:r>
                <a:rPr lang="en-US" altLang="ko-KR" sz="105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05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모바일 기기 및 보조저장매체 등에 저장할 때에는 안전한 암호 알고리즘을 사용하여 암호화한 후 저장하여야 한다</a:t>
              </a:r>
              <a:r>
                <a:rPr lang="en-US" altLang="ko-KR" sz="105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AC4988ED-22EB-18E7-CE2C-EE1995CB30A0}"/>
              </a:ext>
            </a:extLst>
          </p:cNvPr>
          <p:cNvGrpSpPr/>
          <p:nvPr/>
        </p:nvGrpSpPr>
        <p:grpSpPr>
          <a:xfrm>
            <a:off x="-150267" y="1294909"/>
            <a:ext cx="12383363" cy="1221477"/>
            <a:chOff x="-150267" y="1294909"/>
            <a:chExt cx="12383363" cy="1221477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44DF72D2-D3C4-11F8-B4E5-C6877A728106}"/>
                </a:ext>
              </a:extLst>
            </p:cNvPr>
            <p:cNvGrpSpPr/>
            <p:nvPr/>
          </p:nvGrpSpPr>
          <p:grpSpPr>
            <a:xfrm>
              <a:off x="528382" y="1294909"/>
              <a:ext cx="11081968" cy="1221477"/>
              <a:chOff x="-1748134" y="1086068"/>
              <a:chExt cx="13527054" cy="504405"/>
            </a:xfrm>
          </p:grpSpPr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D869CA19-2B42-422E-5DCD-79EBF3892D60}"/>
                  </a:ext>
                </a:extLst>
              </p:cNvPr>
              <p:cNvSpPr/>
              <p:nvPr/>
            </p:nvSpPr>
            <p:spPr>
              <a:xfrm>
                <a:off x="-1468729" y="1153851"/>
                <a:ext cx="13033267" cy="16641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endParaRPr lang="en-US" altLang="ko-KR" sz="1969" b="1" spc="-62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anose="020B0604020202020204" pitchFamily="34" charset="0"/>
                </a:endParaRPr>
              </a:p>
            </p:txBody>
          </p:sp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2016C5D5-D37E-B99F-3F69-23079B6116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48134" y="1086068"/>
                <a:ext cx="13527054" cy="5044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243D591-97A5-C8EE-4D97-523150C3472D}"/>
                </a:ext>
              </a:extLst>
            </p:cNvPr>
            <p:cNvSpPr/>
            <p:nvPr/>
          </p:nvSpPr>
          <p:spPr>
            <a:xfrm>
              <a:off x="-150267" y="1302654"/>
              <a:ext cx="12383363" cy="1152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latinLnBrk="0">
                <a:lnSpc>
                  <a:spcPct val="150000"/>
                </a:lnSpc>
                <a:defRPr/>
              </a:pPr>
              <a:r>
                <a:rPr kumimoji="1" lang="ko-KR" altLang="en-US" sz="1600" b="1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이용사업자</a:t>
              </a:r>
              <a:r>
                <a:rPr kumimoji="1" lang="en-US" altLang="ko-KR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판매자</a:t>
              </a:r>
              <a:r>
                <a:rPr kumimoji="1" lang="en-US" altLang="ko-KR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는 개인정보를 컴퓨터</a:t>
              </a:r>
              <a:r>
                <a:rPr kumimoji="1" lang="en-US" altLang="ko-KR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모바일 기기 등에 저장할 경우</a:t>
              </a:r>
              <a:r>
                <a:rPr kumimoji="1" lang="en-US" altLang="ko-KR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파일이 유출되더라도 저장된 고객의 </a:t>
              </a:r>
              <a:endParaRPr kumimoji="1" lang="en-US" altLang="ko-KR" sz="1600" b="1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solidFill>
                  <a:schemeClr val="accent2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lvl="0" algn="ctr" latinLnBrk="0">
                <a:lnSpc>
                  <a:spcPct val="150000"/>
                </a:lnSpc>
                <a:defRPr/>
              </a:pP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chemeClr val="accent2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개인정보가 노출되지 않도록 개인정보 파일을 암호화하여 저장</a:t>
              </a:r>
              <a:r>
                <a:rPr kumimoji="1" lang="ko-KR" altLang="en-US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하여야 합니다</a:t>
              </a:r>
              <a:r>
                <a:rPr kumimoji="1" lang="en-US" altLang="ko-KR" sz="1600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  <a:p>
              <a:pPr marL="153988" lvl="0" indent="-153988" algn="ctr" latinLnBrk="0">
                <a:lnSpc>
                  <a:spcPct val="150000"/>
                </a:lnSpc>
                <a:defRPr/>
              </a:pPr>
              <a:endParaRPr kumimoji="1" lang="en-US" altLang="ko-KR" sz="1600" b="1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5E998223-5C5B-92B3-2782-CFFE88E5A8BF}"/>
              </a:ext>
            </a:extLst>
          </p:cNvPr>
          <p:cNvGrpSpPr/>
          <p:nvPr/>
        </p:nvGrpSpPr>
        <p:grpSpPr>
          <a:xfrm>
            <a:off x="536885" y="4064461"/>
            <a:ext cx="11071871" cy="2421813"/>
            <a:chOff x="536885" y="4046705"/>
            <a:chExt cx="11071871" cy="2421813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A9F78E7E-A23D-00B7-8284-C8277326D179}"/>
                </a:ext>
              </a:extLst>
            </p:cNvPr>
            <p:cNvSpPr/>
            <p:nvPr/>
          </p:nvSpPr>
          <p:spPr>
            <a:xfrm>
              <a:off x="536885" y="4046705"/>
              <a:ext cx="11071871" cy="2421813"/>
            </a:xfrm>
            <a:prstGeom prst="rect">
              <a:avLst/>
            </a:prstGeom>
            <a:solidFill>
              <a:srgbClr val="F6F9FC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dist="38100" dir="5400000" algn="t" rotWithShape="0">
                <a:schemeClr val="accent1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endParaRPr lang="en-US" altLang="ko-KR" sz="1400" dirty="0">
                <a:solidFill>
                  <a:srgbClr val="0C3F6A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703278" y="4398686"/>
              <a:ext cx="10616623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50000"/>
                </a:lnSpc>
                <a:defRPr/>
              </a:pP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셀러툴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시스템 뿐만 아니라 </a:t>
              </a:r>
              <a:r>
                <a:rPr lang="ko-KR" altLang="en-US" sz="140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자사몰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쇼핑몰 SCM 등 개인정보를 다운로드하여 </a:t>
              </a:r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PC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또는 모바일 기기에 저장하는 경우에는 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있는 사무용 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SW(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엑셀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한글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워드 등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의 자체 </a:t>
              </a: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암호설정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기능을 통해  </a:t>
              </a:r>
              <a:r>
                <a:rPr lang="ko-KR" altLang="en-US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파일을 암호화 하여야 합니다</a:t>
              </a:r>
              <a:r>
                <a: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</a:p>
            <a:p>
              <a:pPr lvl="0" latinLnBrk="0">
                <a:defRPr/>
              </a:pPr>
              <a:endParaRPr kumimoji="1" lang="en-US" altLang="ko-KR" sz="1400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lvl="0" latinLnBrk="0">
                <a:lnSpc>
                  <a:spcPct val="150000"/>
                </a:lnSpc>
                <a:defRPr/>
              </a:pP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만약 이용 중인 </a:t>
              </a:r>
              <a:r>
                <a:rPr kumimoji="1" lang="ko-KR" altLang="en-US" sz="1400" kern="0" spc="-3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셀러툴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시스템이 개인정보가 포함된 파일 다운로드 시 비밀번호 설정 등의 기능을 제공하고 있다면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ko-KR" altLang="en-US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해당 기능을 적극 사용할 것을 권장합니다</a:t>
              </a:r>
              <a:r>
                <a:rPr kumimoji="1" lang="en-US" altLang="ko-KR" sz="1400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250311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474098BB-A3D2-6C71-204A-F910183F18F1}"/>
              </a:ext>
            </a:extLst>
          </p:cNvPr>
          <p:cNvSpPr/>
          <p:nvPr/>
        </p:nvSpPr>
        <p:spPr>
          <a:xfrm>
            <a:off x="716693" y="2697322"/>
            <a:ext cx="10756231" cy="3760422"/>
          </a:xfrm>
          <a:prstGeom prst="rect">
            <a:avLst/>
          </a:prstGeom>
          <a:solidFill>
            <a:srgbClr val="F6F9FC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400" dirty="0">
              <a:solidFill>
                <a:srgbClr val="0C3F6A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3922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en-US" altLang="ko-KR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참고</a:t>
            </a:r>
            <a:r>
              <a:rPr lang="en-US" altLang="ko-KR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개인정보파일 암호 설정 방법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9ABD4D0B-7D07-61C5-5CA5-FD04BAF23190}"/>
              </a:ext>
            </a:extLst>
          </p:cNvPr>
          <p:cNvGrpSpPr/>
          <p:nvPr/>
        </p:nvGrpSpPr>
        <p:grpSpPr>
          <a:xfrm>
            <a:off x="839807" y="1423766"/>
            <a:ext cx="10585412" cy="1005875"/>
            <a:chOff x="839807" y="1423766"/>
            <a:chExt cx="10585412" cy="1005875"/>
          </a:xfrm>
        </p:grpSpPr>
        <p:sp>
          <p:nvSpPr>
            <p:cNvPr id="51" name="모서리가 둥근 직사각형 50"/>
            <p:cNvSpPr/>
            <p:nvPr/>
          </p:nvSpPr>
          <p:spPr>
            <a:xfrm>
              <a:off x="839807" y="1423766"/>
              <a:ext cx="10585412" cy="1005875"/>
            </a:xfrm>
            <a:prstGeom prst="roundRect">
              <a:avLst>
                <a:gd name="adj" fmla="val 10835"/>
              </a:avLst>
            </a:prstGeom>
            <a:solidFill>
              <a:srgbClr val="F5F7FB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2346036" y="1502760"/>
              <a:ext cx="7497543" cy="8101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51460" lvl="0" indent="-251460">
                <a:lnSpc>
                  <a:spcPct val="180000"/>
                </a:lnSpc>
                <a:defRPr/>
              </a:pPr>
              <a:r>
                <a:rPr lang="ko-KR" altLang="en-US" sz="1400" b="1" kern="0" dirty="0" err="1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한컴</a:t>
              </a:r>
              <a:r>
                <a:rPr lang="ko-KR" altLang="en-US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오피스 </a:t>
              </a:r>
              <a:r>
                <a:rPr lang="en-US" altLang="ko-KR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: </a:t>
              </a:r>
              <a:r>
                <a:rPr lang="ko-KR" altLang="en-US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파일 </a:t>
              </a:r>
              <a:r>
                <a:rPr lang="en-US" altLang="ko-KR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&gt;&gt; </a:t>
              </a:r>
              <a:r>
                <a:rPr lang="ko-KR" altLang="en-US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다른 이름으로 저장하기 </a:t>
              </a:r>
              <a:r>
                <a:rPr lang="en-US" altLang="ko-KR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&gt;&gt; </a:t>
              </a:r>
              <a:r>
                <a:rPr lang="ko-KR" altLang="en-US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문서 암호 설정에서 암호 설정</a:t>
              </a:r>
              <a:endParaRPr lang="en-US" altLang="ko-KR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251460" indent="-251460">
                <a:lnSpc>
                  <a:spcPct val="180000"/>
                </a:lnSpc>
                <a:defRPr/>
              </a:pPr>
              <a:r>
                <a:rPr lang="en-US" altLang="ko-KR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MS</a:t>
              </a:r>
              <a:r>
                <a:rPr lang="ko-KR" altLang="en-US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오피스</a:t>
              </a:r>
              <a:r>
                <a:rPr lang="en-US" altLang="ko-KR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: </a:t>
              </a:r>
              <a:r>
                <a:rPr lang="ko-KR" altLang="en-US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파일 </a:t>
              </a:r>
              <a:r>
                <a:rPr lang="en-US" altLang="ko-KR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&gt;&gt; </a:t>
              </a:r>
              <a:r>
                <a:rPr lang="ko-KR" altLang="en-US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다른 이름으로 저장하기 </a:t>
              </a:r>
              <a:r>
                <a:rPr lang="en-US" altLang="ko-KR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&gt;&gt; </a:t>
              </a:r>
              <a:r>
                <a:rPr lang="ko-KR" altLang="en-US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도구 </a:t>
              </a:r>
              <a:r>
                <a:rPr lang="en-US" altLang="ko-KR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&gt;&gt; </a:t>
              </a:r>
              <a:r>
                <a:rPr lang="ko-KR" altLang="en-US" sz="1400" b="1" kern="0" dirty="0">
                  <a:solidFill>
                    <a:srgbClr val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일반옵션에서 암호 설정</a:t>
              </a:r>
              <a:endParaRPr kumimoji="1" lang="en-US" altLang="ko-KR" sz="1400" b="1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</p:txBody>
        </p:sp>
      </p:grpSp>
      <p:sp>
        <p:nvSpPr>
          <p:cNvPr id="27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6135598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위한 개인정보 준수사항 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03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29" name="직선 연결선 28"/>
          <p:cNvCxnSpPr>
            <a:cxnSpLocks/>
            <a:stCxn id="27" idx="3"/>
          </p:cNvCxnSpPr>
          <p:nvPr/>
        </p:nvCxnSpPr>
        <p:spPr>
          <a:xfrm flipV="1">
            <a:off x="6999970" y="547888"/>
            <a:ext cx="5192030" cy="17295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그룹 25"/>
          <p:cNvGrpSpPr/>
          <p:nvPr/>
        </p:nvGrpSpPr>
        <p:grpSpPr>
          <a:xfrm>
            <a:off x="1026497" y="3225730"/>
            <a:ext cx="4905488" cy="2640239"/>
            <a:chOff x="4517833" y="3966409"/>
            <a:chExt cx="3929569" cy="2408196"/>
          </a:xfrm>
        </p:grpSpPr>
        <p:grpSp>
          <p:nvGrpSpPr>
            <p:cNvPr id="30" name="그룹 29"/>
            <p:cNvGrpSpPr/>
            <p:nvPr/>
          </p:nvGrpSpPr>
          <p:grpSpPr>
            <a:xfrm>
              <a:off x="4517833" y="3966409"/>
              <a:ext cx="3929569" cy="2408196"/>
              <a:chOff x="1087297" y="2529198"/>
              <a:chExt cx="6885561" cy="382715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42" name="그림 41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1087297" y="2529198"/>
                <a:ext cx="6885561" cy="3827153"/>
              </a:xfrm>
              <a:prstGeom prst="rect">
                <a:avLst/>
              </a:prstGeom>
            </p:spPr>
          </p:pic>
          <p:pic>
            <p:nvPicPr>
              <p:cNvPr id="43" name="그림 42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4007352" y="3429000"/>
                <a:ext cx="1574194" cy="1124175"/>
              </a:xfrm>
              <a:prstGeom prst="rect">
                <a:avLst/>
              </a:prstGeom>
            </p:spPr>
          </p:pic>
        </p:grpSp>
        <p:sp>
          <p:nvSpPr>
            <p:cNvPr id="33" name="직사각형 32"/>
            <p:cNvSpPr/>
            <p:nvPr/>
          </p:nvSpPr>
          <p:spPr>
            <a:xfrm>
              <a:off x="6184300" y="4776177"/>
              <a:ext cx="898388" cy="164123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w="med" len="med"/>
              <a:tailEnd w="med" len="med"/>
            </a:ln>
            <a:effectLst/>
          </p:spPr>
          <p:txBody>
            <a:bodyPr vert="horz" wrap="none" lIns="89999" tIns="46800" rIns="89999" bIns="46800" anchor="ctr" anchorCtr="0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2000" b="0" i="0" u="none" strike="noStrike" kern="1200" cap="none" spc="0" normalizeH="0" baseline="0"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7190815" y="5884202"/>
              <a:ext cx="372035" cy="164123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w="med" len="med"/>
              <a:tailEnd w="med" len="med"/>
            </a:ln>
            <a:effectLst/>
          </p:spPr>
          <p:txBody>
            <a:bodyPr vert="horz" wrap="none" lIns="89999" tIns="46800" rIns="89999" bIns="46800" anchor="ctr" anchorCtr="0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2000" b="0" i="0" u="none" strike="noStrike" kern="1200" cap="none" spc="0" normalizeH="0" baseline="0"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7241615" y="6164768"/>
              <a:ext cx="975285" cy="121732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w="med" len="med"/>
              <a:tailEnd w="med" len="med"/>
            </a:ln>
            <a:effectLst/>
          </p:spPr>
          <p:txBody>
            <a:bodyPr vert="horz" wrap="none" lIns="89999" tIns="46800" rIns="89999" bIns="46800" anchor="ctr" anchorCtr="0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2000" b="0" i="0" u="none" strike="noStrike" kern="1200" cap="none" spc="0" normalizeH="0" baseline="0"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6" name="타원 35"/>
            <p:cNvSpPr/>
            <p:nvPr/>
          </p:nvSpPr>
          <p:spPr>
            <a:xfrm>
              <a:off x="6887701" y="6103832"/>
              <a:ext cx="252000" cy="252000"/>
            </a:xfrm>
            <a:prstGeom prst="ellipse">
              <a:avLst/>
            </a:prstGeom>
            <a:solidFill>
              <a:srgbClr val="D0C1DD"/>
            </a:solidFill>
            <a:ln w="28575">
              <a:solidFill>
                <a:srgbClr val="333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350" b="0" i="0" u="none" strike="noStrike" kern="1200" cap="none" spc="0" normalizeH="0" baseline="0"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05701" y="6106722"/>
              <a:ext cx="216000" cy="224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kumimoji="0" lang="en-US" altLang="ko-KR" sz="1000" b="1" i="0" u="none" strike="noStrike" kern="1200" cap="none" spc="0" normalizeH="0" baseline="0"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  <a:endParaRPr kumimoji="0" lang="ko-KR" altLang="en-US" sz="10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8" name="타원 37"/>
            <p:cNvSpPr/>
            <p:nvPr/>
          </p:nvSpPr>
          <p:spPr>
            <a:xfrm>
              <a:off x="6887701" y="5806747"/>
              <a:ext cx="252000" cy="252000"/>
            </a:xfrm>
            <a:prstGeom prst="ellipse">
              <a:avLst/>
            </a:prstGeom>
            <a:solidFill>
              <a:srgbClr val="D0C1DD"/>
            </a:solidFill>
            <a:ln w="28575">
              <a:solidFill>
                <a:srgbClr val="333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350" b="0" i="0" u="none" strike="noStrike" kern="1200" cap="none" spc="0" normalizeH="0" baseline="0"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05701" y="5809637"/>
              <a:ext cx="216000" cy="224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kumimoji="0" lang="en-US" altLang="ko-KR" sz="1000" b="1" i="0" u="none" strike="noStrike" kern="1200" cap="none" spc="0" normalizeH="0" baseline="0"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endParaRPr kumimoji="0" lang="ko-KR" altLang="en-US" sz="10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5882348" y="4723315"/>
              <a:ext cx="252000" cy="252000"/>
            </a:xfrm>
            <a:prstGeom prst="ellipse">
              <a:avLst/>
            </a:prstGeom>
            <a:solidFill>
              <a:srgbClr val="D0C1DD"/>
            </a:solidFill>
            <a:ln w="28575">
              <a:solidFill>
                <a:srgbClr val="333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350" b="0" i="0" u="none" strike="noStrike" kern="1200" cap="none" spc="0" normalizeH="0" baseline="0"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904850" y="4726205"/>
              <a:ext cx="206996" cy="22458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kumimoji="0" lang="en-US" altLang="ko-KR" sz="1000" b="1" i="0" u="none" strike="noStrike" kern="1200" cap="none" spc="0" normalizeH="0" baseline="0"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3</a:t>
              </a:r>
              <a:endParaRPr kumimoji="0" lang="ko-KR" altLang="en-US" sz="10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6249710" y="3225730"/>
            <a:ext cx="4905488" cy="2640239"/>
            <a:chOff x="434418" y="4003121"/>
            <a:chExt cx="4209571" cy="2419075"/>
          </a:xfrm>
        </p:grpSpPr>
        <p:pic>
          <p:nvPicPr>
            <p:cNvPr id="45" name="그림 44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434418" y="4003121"/>
              <a:ext cx="4209571" cy="24077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6" name="직사각형 45"/>
            <p:cNvSpPr/>
            <p:nvPr/>
          </p:nvSpPr>
          <p:spPr>
            <a:xfrm>
              <a:off x="1574563" y="6201493"/>
              <a:ext cx="587930" cy="181813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w="med" len="med"/>
              <a:tailEnd w="med" len="med"/>
            </a:ln>
            <a:effectLst/>
          </p:spPr>
          <p:txBody>
            <a:bodyPr vert="horz" wrap="none" lIns="89999" tIns="46800" rIns="89999" bIns="46800" anchor="ctr" anchorCtr="0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2000" b="0" i="0" u="none" strike="noStrike" kern="1200" cap="none" spc="0" normalizeH="0" baseline="0"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1384300" y="4843201"/>
              <a:ext cx="1754188" cy="192349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w="med" len="med"/>
              <a:tailEnd w="med" len="med"/>
            </a:ln>
            <a:effectLst/>
          </p:spPr>
          <p:txBody>
            <a:bodyPr vert="horz" wrap="none" lIns="89999" tIns="46800" rIns="89999" bIns="46800" anchor="ctr" anchorCtr="0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2000" b="0" i="0" u="none" strike="noStrike" kern="1200" cap="none" spc="0" normalizeH="0" baseline="0"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8" name="타원 47"/>
            <p:cNvSpPr/>
            <p:nvPr/>
          </p:nvSpPr>
          <p:spPr>
            <a:xfrm>
              <a:off x="1078242" y="4820984"/>
              <a:ext cx="252000" cy="252000"/>
            </a:xfrm>
            <a:prstGeom prst="ellipse">
              <a:avLst/>
            </a:prstGeom>
            <a:solidFill>
              <a:srgbClr val="D0C1DD"/>
            </a:solidFill>
            <a:ln w="28575">
              <a:solidFill>
                <a:srgbClr val="333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350" b="0" i="0" u="none" strike="noStrike" kern="1200" cap="none" spc="0" normalizeH="0" baseline="0"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96242" y="4823874"/>
              <a:ext cx="216000" cy="225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kumimoji="0" lang="en-US" altLang="ko-KR" sz="1000" b="1" i="0" u="none" strike="noStrike" kern="1200" cap="none" spc="0" normalizeH="0" baseline="0"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2</a:t>
              </a:r>
              <a:endParaRPr kumimoji="0" lang="ko-KR" altLang="en-US" sz="10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0" name="타원 49"/>
            <p:cNvSpPr/>
            <p:nvPr/>
          </p:nvSpPr>
          <p:spPr>
            <a:xfrm>
              <a:off x="1271606" y="6170196"/>
              <a:ext cx="252000" cy="252000"/>
            </a:xfrm>
            <a:prstGeom prst="ellipse">
              <a:avLst/>
            </a:prstGeom>
            <a:solidFill>
              <a:srgbClr val="D0C1DD"/>
            </a:solidFill>
            <a:ln w="28575">
              <a:solidFill>
                <a:srgbClr val="333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kumimoji="0" lang="ko-KR" altLang="en-US" sz="1350" b="0" i="0" u="none" strike="noStrike" kern="1200" cap="none" spc="0" normalizeH="0" baseline="0"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289606" y="6173086"/>
              <a:ext cx="216000" cy="225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kumimoji="0" lang="en-US" altLang="ko-KR" sz="1000" b="1" i="0" u="none" strike="noStrike" kern="1200" cap="none" spc="0" normalizeH="0" baseline="0"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endParaRPr kumimoji="0" lang="ko-KR" altLang="en-US" sz="1000" b="1" i="0" u="none" strike="noStrike" kern="1200" cap="none" spc="0" normalizeH="0" baseline="0"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53" name="그룹 52"/>
          <p:cNvGrpSpPr/>
          <p:nvPr/>
        </p:nvGrpSpPr>
        <p:grpSpPr>
          <a:xfrm rot="19542908">
            <a:off x="5278600" y="4351696"/>
            <a:ext cx="1392662" cy="379723"/>
            <a:chOff x="-1132609" y="3460173"/>
            <a:chExt cx="1392662" cy="379723"/>
          </a:xfrm>
        </p:grpSpPr>
        <p:sp>
          <p:nvSpPr>
            <p:cNvPr id="54" name="직사각형 53"/>
            <p:cNvSpPr/>
            <p:nvPr/>
          </p:nvSpPr>
          <p:spPr>
            <a:xfrm>
              <a:off x="-1132609" y="3460173"/>
              <a:ext cx="1392662" cy="369332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w="med" len="med"/>
              <a:tailEnd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953406" y="3470564"/>
              <a:ext cx="1034257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altLang="ko-KR" dirty="0">
                  <a:solidFill>
                    <a:srgbClr val="FF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SAMPLE</a:t>
              </a:r>
              <a:endParaRPr lang="ko-KR" altLang="en-US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AD619FD-0AE5-3A6E-9E7F-246DD070758B}"/>
              </a:ext>
            </a:extLst>
          </p:cNvPr>
          <p:cNvSpPr txBox="1"/>
          <p:nvPr/>
        </p:nvSpPr>
        <p:spPr>
          <a:xfrm>
            <a:off x="969901" y="6067013"/>
            <a:ext cx="11178599" cy="303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3988" indent="-153988" latinLnBrk="0">
              <a:lnSpc>
                <a:spcPct val="150000"/>
              </a:lnSpc>
              <a:defRPr/>
            </a:pP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※ 한글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MS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오피스 외 자세한 PC 저장 시 암호화 등 보호조치 방법은 한국인터넷진흥원에서 배포한 '상용 소프트웨어에서의 암호기능 이용 </a:t>
            </a:r>
            <a:r>
              <a:rPr lang="ko-KR" altLang="en-US" sz="10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안내서'를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참고하여 주시기 바랍니다.</a:t>
            </a:r>
          </a:p>
        </p:txBody>
      </p:sp>
      <p:sp>
        <p:nvSpPr>
          <p:cNvPr id="57" name="직사각형 56"/>
          <p:cNvSpPr/>
          <p:nvPr/>
        </p:nvSpPr>
        <p:spPr>
          <a:xfrm>
            <a:off x="5443027" y="2683177"/>
            <a:ext cx="1303562" cy="3537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 latinLnBrk="0">
              <a:lnSpc>
                <a:spcPct val="150000"/>
              </a:lnSpc>
              <a:defRPr/>
            </a:pPr>
            <a:r>
              <a:rPr kumimoji="1" lang="en-US" altLang="ko-KR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■ </a:t>
            </a:r>
            <a:r>
              <a:rPr kumimoji="1" lang="ko-KR" altLang="en-US" sz="1300" kern="0" dirty="0" err="1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예시화면</a:t>
            </a:r>
            <a:r>
              <a:rPr kumimoji="1" lang="ko-KR" altLang="en-US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 </a:t>
            </a:r>
            <a:r>
              <a:rPr kumimoji="1" lang="en-US" altLang="ko-KR" sz="13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rPr>
              <a:t>■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717962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3671867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개인정보보호의 중요성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2669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개인정보의 정의와 종류</a:t>
            </a:r>
            <a:endParaRPr lang="ko-KR" altLang="en-US" sz="16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01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3912097" y="547887"/>
            <a:ext cx="8279903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직사각형 118">
            <a:extLst>
              <a:ext uri="{FF2B5EF4-FFF2-40B4-BE49-F238E27FC236}">
                <a16:creationId xmlns:a16="http://schemas.microsoft.com/office/drawing/2014/main" id="{557B4761-82AA-D5CD-D537-6A15DAD48F62}"/>
              </a:ext>
            </a:extLst>
          </p:cNvPr>
          <p:cNvSpPr/>
          <p:nvPr/>
        </p:nvSpPr>
        <p:spPr>
          <a:xfrm>
            <a:off x="491231" y="1673266"/>
            <a:ext cx="7135200" cy="485399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dist="38100" dir="5400000" algn="t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400" dirty="0">
              <a:solidFill>
                <a:srgbClr val="0C3F6A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0" name="사각형: 둥근 위쪽 모서리 119">
            <a:extLst>
              <a:ext uri="{FF2B5EF4-FFF2-40B4-BE49-F238E27FC236}">
                <a16:creationId xmlns:a16="http://schemas.microsoft.com/office/drawing/2014/main" id="{EBBE1D93-B93C-6865-2D15-FD9156B5F970}"/>
              </a:ext>
            </a:extLst>
          </p:cNvPr>
          <p:cNvSpPr/>
          <p:nvPr/>
        </p:nvSpPr>
        <p:spPr>
          <a:xfrm>
            <a:off x="486452" y="1266125"/>
            <a:ext cx="7145980" cy="540372"/>
          </a:xfrm>
          <a:prstGeom prst="round2SameRect">
            <a:avLst>
              <a:gd name="adj1" fmla="val 38026"/>
              <a:gd name="adj2" fmla="val 0"/>
            </a:avLst>
          </a:prstGeom>
          <a:solidFill>
            <a:srgbClr val="4C7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49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개인정보란</a:t>
            </a:r>
            <a:r>
              <a:rPr lang="en-US" altLang="ko-KR" sz="1600" b="1" spc="-49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sz="1600" b="1" spc="-49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7" name="직사각형 116">
            <a:extLst>
              <a:ext uri="{FF2B5EF4-FFF2-40B4-BE49-F238E27FC236}">
                <a16:creationId xmlns:a16="http://schemas.microsoft.com/office/drawing/2014/main" id="{CF446571-751E-FCF1-6FA4-70E0C391505A}"/>
              </a:ext>
            </a:extLst>
          </p:cNvPr>
          <p:cNvSpPr/>
          <p:nvPr/>
        </p:nvSpPr>
        <p:spPr>
          <a:xfrm>
            <a:off x="7897440" y="1666754"/>
            <a:ext cx="3717167" cy="4860506"/>
          </a:xfrm>
          <a:prstGeom prst="rect">
            <a:avLst/>
          </a:prstGeom>
          <a:solidFill>
            <a:schemeClr val="bg1"/>
          </a:solidFill>
          <a:ln w="6350">
            <a:solidFill>
              <a:srgbClr val="BFBFBF"/>
            </a:solidFill>
          </a:ln>
          <a:effectLst>
            <a:outerShdw dist="38100" dir="5400000" algn="t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altLang="ko-KR" sz="1400" dirty="0">
              <a:solidFill>
                <a:srgbClr val="0C3F6A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8009384" y="2183437"/>
            <a:ext cx="1892499" cy="1000647"/>
            <a:chOff x="8257507" y="2222618"/>
            <a:chExt cx="1892499" cy="1000647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43367B3-4685-0423-A9B3-81779BFD6169}"/>
                </a:ext>
              </a:extLst>
            </p:cNvPr>
            <p:cNvSpPr txBox="1"/>
            <p:nvPr/>
          </p:nvSpPr>
          <p:spPr>
            <a:xfrm>
              <a:off x="9066073" y="2465365"/>
              <a:ext cx="1083933" cy="75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주민등록번호</a:t>
              </a:r>
              <a:endParaRPr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이름</a:t>
              </a: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주소</a:t>
              </a:r>
              <a:endParaRPr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전화번호</a:t>
              </a:r>
              <a:endParaRPr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98" name="모서리가 둥근 직사각형 46">
              <a:extLst>
                <a:ext uri="{FF2B5EF4-FFF2-40B4-BE49-F238E27FC236}">
                  <a16:creationId xmlns:a16="http://schemas.microsoft.com/office/drawing/2014/main" id="{BA553DB0-3CB6-6EE6-F859-EA1F6C902AF2}"/>
                </a:ext>
              </a:extLst>
            </p:cNvPr>
            <p:cNvSpPr/>
            <p:nvPr/>
          </p:nvSpPr>
          <p:spPr>
            <a:xfrm>
              <a:off x="8257507" y="2222618"/>
              <a:ext cx="798827" cy="159309"/>
            </a:xfrm>
            <a:prstGeom prst="roundRect">
              <a:avLst/>
            </a:prstGeom>
            <a:solidFill>
              <a:srgbClr val="2635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8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일반적 정보</a:t>
              </a:r>
            </a:p>
          </p:txBody>
        </p:sp>
      </p:grpSp>
      <p:sp>
        <p:nvSpPr>
          <p:cNvPr id="69" name="사각형: 둥근 위쪽 모서리 119">
            <a:extLst>
              <a:ext uri="{FF2B5EF4-FFF2-40B4-BE49-F238E27FC236}">
                <a16:creationId xmlns:a16="http://schemas.microsoft.com/office/drawing/2014/main" id="{EBBE1D93-B93C-6865-2D15-FD9156B5F970}"/>
              </a:ext>
            </a:extLst>
          </p:cNvPr>
          <p:cNvSpPr/>
          <p:nvPr/>
        </p:nvSpPr>
        <p:spPr>
          <a:xfrm>
            <a:off x="7893082" y="1264618"/>
            <a:ext cx="3728899" cy="540372"/>
          </a:xfrm>
          <a:prstGeom prst="round2SameRect">
            <a:avLst>
              <a:gd name="adj1" fmla="val 38026"/>
              <a:gd name="adj2" fmla="val 0"/>
            </a:avLst>
          </a:prstGeom>
          <a:solidFill>
            <a:srgbClr val="4C7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49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개인정보의 종류</a:t>
            </a:r>
          </a:p>
        </p:txBody>
      </p:sp>
      <p:grpSp>
        <p:nvGrpSpPr>
          <p:cNvPr id="176" name="그룹 175"/>
          <p:cNvGrpSpPr/>
          <p:nvPr/>
        </p:nvGrpSpPr>
        <p:grpSpPr>
          <a:xfrm>
            <a:off x="8012082" y="3681412"/>
            <a:ext cx="1883305" cy="978591"/>
            <a:chOff x="8257507" y="2222618"/>
            <a:chExt cx="1883305" cy="978591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B43367B3-4685-0423-A9B3-81779BFD6169}"/>
                </a:ext>
              </a:extLst>
            </p:cNvPr>
            <p:cNvSpPr txBox="1"/>
            <p:nvPr/>
          </p:nvSpPr>
          <p:spPr>
            <a:xfrm>
              <a:off x="9056879" y="2443309"/>
              <a:ext cx="1083933" cy="75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교육 정보</a:t>
              </a:r>
              <a:endParaRPr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근로 정보</a:t>
              </a:r>
              <a:endParaRPr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자격 정보</a:t>
              </a:r>
              <a:endParaRPr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79" name="모서리가 둥근 직사각형 46">
              <a:extLst>
                <a:ext uri="{FF2B5EF4-FFF2-40B4-BE49-F238E27FC236}">
                  <a16:creationId xmlns:a16="http://schemas.microsoft.com/office/drawing/2014/main" id="{BA553DB0-3CB6-6EE6-F859-EA1F6C902AF2}"/>
                </a:ext>
              </a:extLst>
            </p:cNvPr>
            <p:cNvSpPr/>
            <p:nvPr/>
          </p:nvSpPr>
          <p:spPr>
            <a:xfrm>
              <a:off x="8257507" y="2222618"/>
              <a:ext cx="798827" cy="159309"/>
            </a:xfrm>
            <a:prstGeom prst="roundRect">
              <a:avLst/>
            </a:prstGeom>
            <a:solidFill>
              <a:srgbClr val="2635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8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사회적 정보</a:t>
              </a:r>
            </a:p>
          </p:txBody>
        </p:sp>
      </p:grpSp>
      <p:grpSp>
        <p:nvGrpSpPr>
          <p:cNvPr id="184" name="그룹 183"/>
          <p:cNvGrpSpPr/>
          <p:nvPr/>
        </p:nvGrpSpPr>
        <p:grpSpPr>
          <a:xfrm>
            <a:off x="9895770" y="2181018"/>
            <a:ext cx="1928755" cy="1020318"/>
            <a:chOff x="8257507" y="2222618"/>
            <a:chExt cx="1928755" cy="102031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B43367B3-4685-0423-A9B3-81779BFD6169}"/>
                </a:ext>
              </a:extLst>
            </p:cNvPr>
            <p:cNvSpPr txBox="1"/>
            <p:nvPr/>
          </p:nvSpPr>
          <p:spPr>
            <a:xfrm>
              <a:off x="9102329" y="2485036"/>
              <a:ext cx="1083933" cy="75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</a:t>
              </a:r>
              <a:r>
                <a:rPr lang="ko-KR" altLang="en-US" sz="1000" b="1" dirty="0" err="1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신체정보</a:t>
              </a:r>
              <a:endParaRPr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의료정보</a:t>
              </a: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건강정보</a:t>
              </a:r>
              <a:endParaRPr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88" name="모서리가 둥근 직사각형 46">
              <a:extLst>
                <a:ext uri="{FF2B5EF4-FFF2-40B4-BE49-F238E27FC236}">
                  <a16:creationId xmlns:a16="http://schemas.microsoft.com/office/drawing/2014/main" id="{BA553DB0-3CB6-6EE6-F859-EA1F6C902AF2}"/>
                </a:ext>
              </a:extLst>
            </p:cNvPr>
            <p:cNvSpPr/>
            <p:nvPr/>
          </p:nvSpPr>
          <p:spPr>
            <a:xfrm>
              <a:off x="8257507" y="2222618"/>
              <a:ext cx="798827" cy="159309"/>
            </a:xfrm>
            <a:prstGeom prst="roundRect">
              <a:avLst/>
            </a:prstGeom>
            <a:solidFill>
              <a:srgbClr val="2635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8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신체적 정보</a:t>
              </a:r>
            </a:p>
          </p:txBody>
        </p:sp>
      </p:grpSp>
      <p:grpSp>
        <p:nvGrpSpPr>
          <p:cNvPr id="191" name="그룹 190"/>
          <p:cNvGrpSpPr/>
          <p:nvPr/>
        </p:nvGrpSpPr>
        <p:grpSpPr>
          <a:xfrm>
            <a:off x="9895770" y="3681412"/>
            <a:ext cx="1924498" cy="1040060"/>
            <a:chOff x="8257507" y="2222618"/>
            <a:chExt cx="1924498" cy="1040060"/>
          </a:xfrm>
        </p:grpSpPr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B43367B3-4685-0423-A9B3-81779BFD6169}"/>
                </a:ext>
              </a:extLst>
            </p:cNvPr>
            <p:cNvSpPr txBox="1"/>
            <p:nvPr/>
          </p:nvSpPr>
          <p:spPr>
            <a:xfrm>
              <a:off x="9098072" y="2477848"/>
              <a:ext cx="108393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통신</a:t>
              </a:r>
              <a:endParaRPr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IP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주소</a:t>
              </a:r>
              <a:endParaRPr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GPS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등</a:t>
              </a:r>
              <a:endParaRPr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95" name="모서리가 둥근 직사각형 46">
              <a:extLst>
                <a:ext uri="{FF2B5EF4-FFF2-40B4-BE49-F238E27FC236}">
                  <a16:creationId xmlns:a16="http://schemas.microsoft.com/office/drawing/2014/main" id="{BA553DB0-3CB6-6EE6-F859-EA1F6C902AF2}"/>
                </a:ext>
              </a:extLst>
            </p:cNvPr>
            <p:cNvSpPr/>
            <p:nvPr/>
          </p:nvSpPr>
          <p:spPr>
            <a:xfrm>
              <a:off x="8257507" y="2222618"/>
              <a:ext cx="870061" cy="149603"/>
            </a:xfrm>
            <a:prstGeom prst="roundRect">
              <a:avLst/>
            </a:prstGeom>
            <a:solidFill>
              <a:srgbClr val="2635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76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통신 위치 정보</a:t>
              </a:r>
            </a:p>
          </p:txBody>
        </p:sp>
      </p:grpSp>
      <p:grpSp>
        <p:nvGrpSpPr>
          <p:cNvPr id="197" name="그룹 196"/>
          <p:cNvGrpSpPr/>
          <p:nvPr/>
        </p:nvGrpSpPr>
        <p:grpSpPr>
          <a:xfrm>
            <a:off x="9933325" y="5126189"/>
            <a:ext cx="1931396" cy="810558"/>
            <a:chOff x="8257507" y="2222618"/>
            <a:chExt cx="1931396" cy="810558"/>
          </a:xfrm>
        </p:grpSpPr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B43367B3-4685-0423-A9B3-81779BFD6169}"/>
                </a:ext>
              </a:extLst>
            </p:cNvPr>
            <p:cNvSpPr txBox="1"/>
            <p:nvPr/>
          </p:nvSpPr>
          <p:spPr>
            <a:xfrm>
              <a:off x="9104970" y="2506109"/>
              <a:ext cx="1083933" cy="527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기호</a:t>
              </a: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성향</a:t>
              </a:r>
              <a:endParaRPr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신념</a:t>
              </a: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사상</a:t>
              </a:r>
              <a:endParaRPr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01" name="모서리가 둥근 직사각형 46">
              <a:extLst>
                <a:ext uri="{FF2B5EF4-FFF2-40B4-BE49-F238E27FC236}">
                  <a16:creationId xmlns:a16="http://schemas.microsoft.com/office/drawing/2014/main" id="{BA553DB0-3CB6-6EE6-F859-EA1F6C902AF2}"/>
                </a:ext>
              </a:extLst>
            </p:cNvPr>
            <p:cNvSpPr/>
            <p:nvPr/>
          </p:nvSpPr>
          <p:spPr>
            <a:xfrm>
              <a:off x="8257507" y="2222618"/>
              <a:ext cx="798827" cy="159309"/>
            </a:xfrm>
            <a:prstGeom prst="roundRect">
              <a:avLst/>
            </a:prstGeom>
            <a:solidFill>
              <a:srgbClr val="2635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8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정신적 정보</a:t>
              </a:r>
            </a:p>
          </p:txBody>
        </p:sp>
      </p:grpSp>
      <p:grpSp>
        <p:nvGrpSpPr>
          <p:cNvPr id="210" name="그룹 209"/>
          <p:cNvGrpSpPr/>
          <p:nvPr/>
        </p:nvGrpSpPr>
        <p:grpSpPr>
          <a:xfrm>
            <a:off x="8058517" y="5126246"/>
            <a:ext cx="1892586" cy="819978"/>
            <a:chOff x="8257507" y="2222618"/>
            <a:chExt cx="1892586" cy="819978"/>
          </a:xfrm>
        </p:grpSpPr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B43367B3-4685-0423-A9B3-81779BFD6169}"/>
                </a:ext>
              </a:extLst>
            </p:cNvPr>
            <p:cNvSpPr txBox="1"/>
            <p:nvPr/>
          </p:nvSpPr>
          <p:spPr>
            <a:xfrm>
              <a:off x="9061798" y="2518350"/>
              <a:ext cx="1088295" cy="52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 신용정보</a:t>
              </a:r>
              <a:endParaRPr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-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부동산</a:t>
              </a:r>
              <a:r>
                <a:rPr lang="en-US" altLang="ko-KR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000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주식</a:t>
              </a:r>
              <a:endParaRPr lang="en-US" altLang="ko-KR" sz="10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14" name="모서리가 둥근 직사각형 46">
              <a:extLst>
                <a:ext uri="{FF2B5EF4-FFF2-40B4-BE49-F238E27FC236}">
                  <a16:creationId xmlns:a16="http://schemas.microsoft.com/office/drawing/2014/main" id="{BA553DB0-3CB6-6EE6-F859-EA1F6C902AF2}"/>
                </a:ext>
              </a:extLst>
            </p:cNvPr>
            <p:cNvSpPr/>
            <p:nvPr/>
          </p:nvSpPr>
          <p:spPr>
            <a:xfrm>
              <a:off x="8257507" y="2222618"/>
              <a:ext cx="798827" cy="159309"/>
            </a:xfrm>
            <a:prstGeom prst="roundRect">
              <a:avLst/>
            </a:prstGeom>
            <a:solidFill>
              <a:srgbClr val="2635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8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재산적 정보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9F3818D7-8AC6-D165-115E-C634D9D71A38}"/>
              </a:ext>
            </a:extLst>
          </p:cNvPr>
          <p:cNvGrpSpPr/>
          <p:nvPr/>
        </p:nvGrpSpPr>
        <p:grpSpPr>
          <a:xfrm>
            <a:off x="4212360" y="3675959"/>
            <a:ext cx="3917904" cy="1096134"/>
            <a:chOff x="4298620" y="3675959"/>
            <a:chExt cx="3917904" cy="1096134"/>
          </a:xfrm>
        </p:grpSpPr>
        <p:grpSp>
          <p:nvGrpSpPr>
            <p:cNvPr id="131" name="그룹 130"/>
            <p:cNvGrpSpPr/>
            <p:nvPr/>
          </p:nvGrpSpPr>
          <p:grpSpPr>
            <a:xfrm>
              <a:off x="4298620" y="3675959"/>
              <a:ext cx="3917904" cy="1096134"/>
              <a:chOff x="909305" y="4537052"/>
              <a:chExt cx="3917904" cy="1096134"/>
            </a:xfrm>
          </p:grpSpPr>
          <p:sp>
            <p:nvSpPr>
              <p:cNvPr id="132" name="TextBox 31">
                <a:extLst>
                  <a:ext uri="{FF2B5EF4-FFF2-40B4-BE49-F238E27FC236}">
                    <a16:creationId xmlns:a16="http://schemas.microsoft.com/office/drawing/2014/main" id="{F834D50A-CCBE-44E1-8FCB-C29F10BC7816}"/>
                  </a:ext>
                </a:extLst>
              </p:cNvPr>
              <p:cNvSpPr txBox="1"/>
              <p:nvPr/>
            </p:nvSpPr>
            <p:spPr>
              <a:xfrm>
                <a:off x="1853400" y="4537052"/>
                <a:ext cx="2973809" cy="10961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lvl="0" defTabSz="914400">
                  <a:lnSpc>
                    <a:spcPct val="150000"/>
                  </a:lnSpc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ko-KR" altLang="en-US" sz="1200" b="1" spc="-150" dirty="0">
                    <a:solidFill>
                      <a:srgbClr val="2635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/>
                  </a:rPr>
                  <a:t>개인을 알아볼 수 있는 </a:t>
                </a:r>
                <a:r>
                  <a:rPr lang="ko-KR" altLang="en-US" sz="1200" b="1" spc="-150" dirty="0" err="1">
                    <a:solidFill>
                      <a:srgbClr val="2635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/>
                  </a:rPr>
                  <a:t>정보여야</a:t>
                </a:r>
                <a:r>
                  <a:rPr lang="ko-KR" altLang="en-US" sz="1200" b="1" spc="-150" dirty="0">
                    <a:solidFill>
                      <a:srgbClr val="2635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/>
                  </a:rPr>
                  <a:t> 함</a:t>
                </a:r>
                <a:endParaRPr lang="en-US" altLang="ko-KR" sz="1200" b="1" spc="-150" dirty="0">
                  <a:solidFill>
                    <a:srgbClr val="2635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/>
                </a:endParaRPr>
              </a:p>
              <a:p>
                <a:pPr marL="12065" marR="5080">
                  <a:lnSpc>
                    <a:spcPct val="155800"/>
                  </a:lnSpc>
                  <a:spcBef>
                    <a:spcPts val="100"/>
                  </a:spcBef>
                  <a:buClr>
                    <a:srgbClr val="3467C2"/>
                  </a:buClr>
                  <a:tabLst>
                    <a:tab pos="158115" algn="l"/>
                  </a:tabLst>
                </a:pPr>
                <a:r>
                  <a:rPr lang="en-US" altLang="ko-KR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-  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해당정보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를</a:t>
                </a:r>
                <a:r>
                  <a:rPr lang="ko-KR" altLang="en-US" sz="1000" b="1" spc="-22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처리하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는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자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의</a:t>
                </a:r>
                <a:r>
                  <a:rPr lang="ko-KR" altLang="en-US" sz="1000" b="1" spc="-195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입장에서</a:t>
                </a:r>
                <a:r>
                  <a:rPr lang="en-US" altLang="ko-KR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	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 </a:t>
                </a:r>
                <a:endParaRPr lang="en-US" altLang="ko-KR" sz="1000" b="1" spc="-10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endParaRPr>
              </a:p>
              <a:p>
                <a:pPr marL="12065" marR="5080">
                  <a:lnSpc>
                    <a:spcPct val="155800"/>
                  </a:lnSpc>
                  <a:spcBef>
                    <a:spcPts val="100"/>
                  </a:spcBef>
                  <a:buClr>
                    <a:srgbClr val="3467C2"/>
                  </a:buClr>
                  <a:tabLst>
                    <a:tab pos="158115" algn="l"/>
                  </a:tabLst>
                </a:pPr>
                <a:r>
                  <a:rPr lang="en-US" altLang="ko-KR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    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합리적으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로</a:t>
                </a:r>
                <a:r>
                  <a:rPr lang="en-US" altLang="ko-KR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활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용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될</a:t>
                </a:r>
                <a:r>
                  <a:rPr lang="ko-KR" altLang="en-US" sz="1000" b="1" spc="-195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가능성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이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있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는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endParaRPr lang="en-US" altLang="ko-KR" sz="1000" b="1" spc="-21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endParaRPr>
              </a:p>
              <a:p>
                <a:pPr marL="12065" marR="5080">
                  <a:lnSpc>
                    <a:spcPct val="155800"/>
                  </a:lnSpc>
                  <a:spcBef>
                    <a:spcPts val="100"/>
                  </a:spcBef>
                  <a:buClr>
                    <a:srgbClr val="3467C2"/>
                  </a:buClr>
                  <a:tabLst>
                    <a:tab pos="158115" algn="l"/>
                  </a:tabLst>
                </a:pPr>
                <a:r>
                  <a:rPr lang="en-US" altLang="ko-KR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        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수단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을</a:t>
                </a:r>
                <a:r>
                  <a:rPr lang="ko-KR" altLang="en-US" sz="1000" b="1" spc="-204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고려</a:t>
                </a:r>
                <a:endParaRPr lang="en-US" altLang="ko-KR" sz="1000" b="1" spc="-10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endParaRPr>
              </a:p>
            </p:txBody>
          </p:sp>
          <p:grpSp>
            <p:nvGrpSpPr>
              <p:cNvPr id="133" name="그룹 132">
                <a:extLst>
                  <a:ext uri="{FF2B5EF4-FFF2-40B4-BE49-F238E27FC236}">
                    <a16:creationId xmlns:a16="http://schemas.microsoft.com/office/drawing/2014/main" id="{2710ACBF-F426-EFF6-C8F9-EEAC13B5531E}"/>
                  </a:ext>
                </a:extLst>
              </p:cNvPr>
              <p:cNvGrpSpPr/>
              <p:nvPr/>
            </p:nvGrpSpPr>
            <p:grpSpPr>
              <a:xfrm>
                <a:off x="909305" y="4599086"/>
                <a:ext cx="944364" cy="944364"/>
                <a:chOff x="1018894" y="2448345"/>
                <a:chExt cx="1244951" cy="1244951"/>
              </a:xfrm>
            </p:grpSpPr>
            <p:sp>
              <p:nvSpPr>
                <p:cNvPr id="134" name="원호 133">
                  <a:extLst>
                    <a:ext uri="{FF2B5EF4-FFF2-40B4-BE49-F238E27FC236}">
                      <a16:creationId xmlns:a16="http://schemas.microsoft.com/office/drawing/2014/main" id="{87D5504E-2BC3-D15E-0EDF-DE06589F60A0}"/>
                    </a:ext>
                  </a:extLst>
                </p:cNvPr>
                <p:cNvSpPr/>
                <p:nvPr/>
              </p:nvSpPr>
              <p:spPr>
                <a:xfrm>
                  <a:off x="1018894" y="2448345"/>
                  <a:ext cx="1244951" cy="1244951"/>
                </a:xfrm>
                <a:prstGeom prst="arc">
                  <a:avLst>
                    <a:gd name="adj1" fmla="val 16200000"/>
                    <a:gd name="adj2" fmla="val 10654105"/>
                  </a:avLst>
                </a:prstGeom>
                <a:noFill/>
                <a:ln w="38100">
                  <a:solidFill>
                    <a:srgbClr val="2635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200" b="1" dirty="0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35" name="타원 134">
                  <a:extLst>
                    <a:ext uri="{FF2B5EF4-FFF2-40B4-BE49-F238E27FC236}">
                      <a16:creationId xmlns:a16="http://schemas.microsoft.com/office/drawing/2014/main" id="{2C0929AC-7891-F8AF-7E6F-F2361587D58A}"/>
                    </a:ext>
                  </a:extLst>
                </p:cNvPr>
                <p:cNvSpPr/>
                <p:nvPr/>
              </p:nvSpPr>
              <p:spPr>
                <a:xfrm>
                  <a:off x="1104338" y="2527405"/>
                  <a:ext cx="1083168" cy="1083168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200" b="1" dirty="0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</p:grp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110" y="4008569"/>
              <a:ext cx="617388" cy="408566"/>
            </a:xfrm>
            <a:prstGeom prst="rect">
              <a:avLst/>
            </a:prstGeom>
          </p:spPr>
        </p:pic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550FF329-1C27-869F-91C2-EC6EA68B56CD}"/>
              </a:ext>
            </a:extLst>
          </p:cNvPr>
          <p:cNvGrpSpPr/>
          <p:nvPr/>
        </p:nvGrpSpPr>
        <p:grpSpPr>
          <a:xfrm>
            <a:off x="614349" y="3677276"/>
            <a:ext cx="3954480" cy="1074653"/>
            <a:chOff x="752365" y="3677276"/>
            <a:chExt cx="3954480" cy="1074653"/>
          </a:xfrm>
        </p:grpSpPr>
        <p:grpSp>
          <p:nvGrpSpPr>
            <p:cNvPr id="121" name="그룹 120"/>
            <p:cNvGrpSpPr/>
            <p:nvPr/>
          </p:nvGrpSpPr>
          <p:grpSpPr>
            <a:xfrm>
              <a:off x="752365" y="3677276"/>
              <a:ext cx="3954480" cy="1074653"/>
              <a:chOff x="918732" y="4527625"/>
              <a:chExt cx="3954480" cy="1074653"/>
            </a:xfrm>
          </p:grpSpPr>
          <p:sp>
            <p:nvSpPr>
              <p:cNvPr id="122" name="TextBox 31">
                <a:extLst>
                  <a:ext uri="{FF2B5EF4-FFF2-40B4-BE49-F238E27FC236}">
                    <a16:creationId xmlns:a16="http://schemas.microsoft.com/office/drawing/2014/main" id="{F834D50A-CCBE-44E1-8FCB-C29F10BC7816}"/>
                  </a:ext>
                </a:extLst>
              </p:cNvPr>
              <p:cNvSpPr txBox="1"/>
              <p:nvPr/>
            </p:nvSpPr>
            <p:spPr>
              <a:xfrm>
                <a:off x="1899403" y="4527625"/>
                <a:ext cx="2973809" cy="10746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lvl="0">
                  <a:lnSpc>
                    <a:spcPct val="150000"/>
                  </a:lnSpc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altLang="ko-KR" sz="1200" b="1" dirty="0">
                    <a:solidFill>
                      <a:srgbClr val="2635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/>
                  </a:rPr>
                  <a:t>‘</a:t>
                </a:r>
                <a:r>
                  <a:rPr lang="ko-KR" altLang="en-US" sz="1200" b="1" dirty="0">
                    <a:solidFill>
                      <a:srgbClr val="2635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/>
                  </a:rPr>
                  <a:t>정보의 내용 형태</a:t>
                </a:r>
                <a:r>
                  <a:rPr lang="en-US" altLang="ko-KR" sz="1200" b="1" dirty="0">
                    <a:solidFill>
                      <a:srgbClr val="2635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/>
                  </a:rPr>
                  <a:t>’ </a:t>
                </a:r>
                <a:r>
                  <a:rPr lang="ko-KR" altLang="en-US" sz="1200" b="1" dirty="0">
                    <a:solidFill>
                      <a:srgbClr val="2635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/>
                  </a:rPr>
                  <a:t>등은 제한이 없음 </a:t>
                </a:r>
                <a:endParaRPr lang="en-US" altLang="ko-KR" sz="1200" b="1" dirty="0">
                  <a:solidFill>
                    <a:srgbClr val="2635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/>
                </a:endParaRPr>
              </a:p>
              <a:p>
                <a:pPr marL="12700">
                  <a:lnSpc>
                    <a:spcPct val="150000"/>
                  </a:lnSpc>
                  <a:spcBef>
                    <a:spcPts val="100"/>
                  </a:spcBef>
                  <a:buClr>
                    <a:srgbClr val="1D97D5"/>
                  </a:buClr>
                  <a:tabLst>
                    <a:tab pos="157480" algn="l"/>
                  </a:tabLst>
                </a:pPr>
                <a:r>
                  <a:rPr lang="en-US" altLang="ko-KR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-  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전자</a:t>
                </a:r>
                <a:r>
                  <a:rPr lang="en-US" altLang="ko-KR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,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수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기</a:t>
                </a:r>
                <a:r>
                  <a:rPr lang="ko-KR" altLang="en-US" sz="1000" b="1" spc="-2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등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형태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와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처리방식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은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무관</a:t>
                </a:r>
                <a:endParaRPr lang="ko-KR" altLang="en-US" sz="10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endParaRPr>
              </a:p>
              <a:p>
                <a:pPr marL="12700">
                  <a:spcBef>
                    <a:spcPts val="600"/>
                  </a:spcBef>
                  <a:buClr>
                    <a:srgbClr val="00CCAA"/>
                  </a:buClr>
                  <a:tabLst>
                    <a:tab pos="157480" algn="l"/>
                  </a:tabLst>
                </a:pPr>
                <a:r>
                  <a:rPr lang="en-US" altLang="ko-KR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-  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주관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적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평가</a:t>
                </a:r>
                <a:r>
                  <a:rPr lang="en-US" altLang="ko-KR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,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허위정보라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도</a:t>
                </a:r>
                <a:r>
                  <a:rPr lang="ko-KR" altLang="en-US" sz="1000" b="1" spc="-215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해당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될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수</a:t>
                </a:r>
                <a:r>
                  <a:rPr lang="ko-KR" altLang="en-US" sz="1000" b="1" spc="-195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있음</a:t>
                </a:r>
                <a:endParaRPr lang="ko-KR" altLang="en-US" sz="10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endParaRPr>
              </a:p>
              <a:p>
                <a:pPr marL="177165">
                  <a:spcBef>
                    <a:spcPts val="600"/>
                  </a:spcBef>
                </a:pPr>
                <a:r>
                  <a:rPr lang="en-US" altLang="ko-KR" sz="1000" b="1" spc="-95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(Ex</a:t>
                </a:r>
                <a:r>
                  <a:rPr lang="en-US" altLang="ko-KR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.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평가표</a:t>
                </a:r>
                <a:r>
                  <a:rPr lang="en-US" altLang="ko-KR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,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예명</a:t>
                </a:r>
                <a:r>
                  <a:rPr lang="en-US" altLang="ko-KR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)</a:t>
                </a:r>
                <a:endParaRPr lang="ko-KR" altLang="en-US" sz="10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endParaRPr>
              </a:p>
            </p:txBody>
          </p:sp>
          <p:grpSp>
            <p:nvGrpSpPr>
              <p:cNvPr id="123" name="그룹 122">
                <a:extLst>
                  <a:ext uri="{FF2B5EF4-FFF2-40B4-BE49-F238E27FC236}">
                    <a16:creationId xmlns:a16="http://schemas.microsoft.com/office/drawing/2014/main" id="{2710ACBF-F426-EFF6-C8F9-EEAC13B5531E}"/>
                  </a:ext>
                </a:extLst>
              </p:cNvPr>
              <p:cNvGrpSpPr/>
              <p:nvPr/>
            </p:nvGrpSpPr>
            <p:grpSpPr>
              <a:xfrm>
                <a:off x="918732" y="4589659"/>
                <a:ext cx="944364" cy="944364"/>
                <a:chOff x="1031322" y="2435917"/>
                <a:chExt cx="1244951" cy="1244951"/>
              </a:xfrm>
            </p:grpSpPr>
            <p:sp>
              <p:nvSpPr>
                <p:cNvPr id="124" name="원호 123">
                  <a:extLst>
                    <a:ext uri="{FF2B5EF4-FFF2-40B4-BE49-F238E27FC236}">
                      <a16:creationId xmlns:a16="http://schemas.microsoft.com/office/drawing/2014/main" id="{87D5504E-2BC3-D15E-0EDF-DE06589F60A0}"/>
                    </a:ext>
                  </a:extLst>
                </p:cNvPr>
                <p:cNvSpPr/>
                <p:nvPr/>
              </p:nvSpPr>
              <p:spPr>
                <a:xfrm>
                  <a:off x="1031322" y="2435917"/>
                  <a:ext cx="1244951" cy="1244951"/>
                </a:xfrm>
                <a:prstGeom prst="arc">
                  <a:avLst>
                    <a:gd name="adj1" fmla="val 16200000"/>
                    <a:gd name="adj2" fmla="val 10654105"/>
                  </a:avLst>
                </a:prstGeom>
                <a:noFill/>
                <a:ln w="38100">
                  <a:solidFill>
                    <a:srgbClr val="2635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200" b="1" dirty="0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25" name="타원 124">
                  <a:extLst>
                    <a:ext uri="{FF2B5EF4-FFF2-40B4-BE49-F238E27FC236}">
                      <a16:creationId xmlns:a16="http://schemas.microsoft.com/office/drawing/2014/main" id="{2C0929AC-7891-F8AF-7E6F-F2361587D58A}"/>
                    </a:ext>
                  </a:extLst>
                </p:cNvPr>
                <p:cNvSpPr/>
                <p:nvPr/>
              </p:nvSpPr>
              <p:spPr>
                <a:xfrm>
                  <a:off x="1104337" y="2514978"/>
                  <a:ext cx="1083168" cy="1083168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200" b="1" dirty="0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</p:grp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645" y="3912340"/>
              <a:ext cx="400106" cy="571580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6409487E-A9C6-F1F6-72C6-A006554AA629}"/>
              </a:ext>
            </a:extLst>
          </p:cNvPr>
          <p:cNvGrpSpPr/>
          <p:nvPr/>
        </p:nvGrpSpPr>
        <p:grpSpPr>
          <a:xfrm>
            <a:off x="4219512" y="5230051"/>
            <a:ext cx="3948593" cy="1104918"/>
            <a:chOff x="4305772" y="5230051"/>
            <a:chExt cx="3948593" cy="1104918"/>
          </a:xfrm>
        </p:grpSpPr>
        <p:grpSp>
          <p:nvGrpSpPr>
            <p:cNvPr id="136" name="그룹 135"/>
            <p:cNvGrpSpPr/>
            <p:nvPr/>
          </p:nvGrpSpPr>
          <p:grpSpPr>
            <a:xfrm>
              <a:off x="4305772" y="5230051"/>
              <a:ext cx="3948593" cy="1104918"/>
              <a:chOff x="918732" y="4527828"/>
              <a:chExt cx="3948593" cy="1104918"/>
            </a:xfrm>
          </p:grpSpPr>
          <p:sp>
            <p:nvSpPr>
              <p:cNvPr id="137" name="TextBox 31">
                <a:extLst>
                  <a:ext uri="{FF2B5EF4-FFF2-40B4-BE49-F238E27FC236}">
                    <a16:creationId xmlns:a16="http://schemas.microsoft.com/office/drawing/2014/main" id="{F834D50A-CCBE-44E1-8FCB-C29F10BC7816}"/>
                  </a:ext>
                </a:extLst>
              </p:cNvPr>
              <p:cNvSpPr txBox="1"/>
              <p:nvPr/>
            </p:nvSpPr>
            <p:spPr>
              <a:xfrm>
                <a:off x="1893516" y="4527828"/>
                <a:ext cx="2973809" cy="1104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lvl="0" defTabSz="914400">
                  <a:lnSpc>
                    <a:spcPct val="150000"/>
                  </a:lnSpc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ko-KR" altLang="en-US" sz="1200" b="1" dirty="0" err="1">
                    <a:solidFill>
                      <a:srgbClr val="2635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/>
                  </a:rPr>
                  <a:t>가명정보</a:t>
                </a:r>
                <a:endParaRPr lang="en-US" altLang="ko-KR" sz="1200" b="1" dirty="0">
                  <a:solidFill>
                    <a:srgbClr val="2635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/>
                </a:endParaRPr>
              </a:p>
              <a:p>
                <a:pPr marL="12065" marR="5080">
                  <a:lnSpc>
                    <a:spcPct val="155800"/>
                  </a:lnSpc>
                  <a:spcBef>
                    <a:spcPts val="100"/>
                  </a:spcBef>
                  <a:buClr>
                    <a:srgbClr val="3467C2"/>
                  </a:buClr>
                  <a:tabLst>
                    <a:tab pos="158115" algn="l"/>
                  </a:tabLst>
                </a:pPr>
                <a:r>
                  <a:rPr lang="en-US" altLang="ko-KR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-   </a:t>
                </a:r>
                <a:r>
                  <a:rPr lang="ko-KR" altLang="en-US" sz="1000" b="1" spc="-100" dirty="0" err="1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가명처리를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하여 원래의 상태로 복원하기</a:t>
                </a:r>
                <a:endParaRPr lang="en-US" altLang="ko-KR" sz="1000" b="1" spc="-10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endParaRPr>
              </a:p>
              <a:p>
                <a:pPr marL="12065" marR="5080">
                  <a:lnSpc>
                    <a:spcPct val="155800"/>
                  </a:lnSpc>
                  <a:spcBef>
                    <a:spcPts val="100"/>
                  </a:spcBef>
                  <a:buClr>
                    <a:srgbClr val="3467C2"/>
                  </a:buClr>
                  <a:tabLst>
                    <a:tab pos="158115" algn="l"/>
                  </a:tabLst>
                </a:pPr>
                <a:r>
                  <a:rPr lang="en-US" altLang="ko-KR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  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위한 추가 정보의 사용</a:t>
                </a:r>
                <a:r>
                  <a:rPr lang="en-US" altLang="ko-KR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·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결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합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없이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는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특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정</a:t>
                </a:r>
                <a:r>
                  <a:rPr lang="ko-KR" altLang="en-US" sz="1000" b="1" spc="-195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endParaRPr lang="en-US" altLang="ko-KR" sz="1000" b="1" spc="-195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endParaRPr>
              </a:p>
              <a:p>
                <a:pPr marL="12065" marR="5080">
                  <a:lnSpc>
                    <a:spcPct val="155800"/>
                  </a:lnSpc>
                  <a:spcBef>
                    <a:spcPts val="100"/>
                  </a:spcBef>
                  <a:buClr>
                    <a:srgbClr val="3467C2"/>
                  </a:buClr>
                  <a:tabLst>
                    <a:tab pos="158115" algn="l"/>
                  </a:tabLst>
                </a:pPr>
                <a:r>
                  <a:rPr lang="en-US" altLang="ko-KR" sz="1000" b="1" spc="-195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     </a:t>
                </a:r>
                <a:r>
                  <a:rPr lang="ko-KR" altLang="en-US" sz="1000" b="1" spc="-100" dirty="0" err="1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개인을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알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아</a:t>
                </a:r>
                <a:r>
                  <a:rPr lang="ko-KR" altLang="en-US" sz="1000" b="1" spc="-195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볼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수</a:t>
                </a:r>
                <a:r>
                  <a:rPr lang="en-US" altLang="ko-KR" sz="1000" b="1" spc="-195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없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는</a:t>
                </a:r>
                <a:r>
                  <a:rPr lang="ko-KR" altLang="en-US" sz="1000" b="1" spc="-195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정보</a:t>
                </a:r>
                <a:endParaRPr lang="ko-KR" altLang="en-US" sz="10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endParaRPr>
              </a:p>
            </p:txBody>
          </p:sp>
          <p:grpSp>
            <p:nvGrpSpPr>
              <p:cNvPr id="138" name="그룹 137">
                <a:extLst>
                  <a:ext uri="{FF2B5EF4-FFF2-40B4-BE49-F238E27FC236}">
                    <a16:creationId xmlns:a16="http://schemas.microsoft.com/office/drawing/2014/main" id="{2710ACBF-F426-EFF6-C8F9-EEAC13B5531E}"/>
                  </a:ext>
                </a:extLst>
              </p:cNvPr>
              <p:cNvGrpSpPr/>
              <p:nvPr/>
            </p:nvGrpSpPr>
            <p:grpSpPr>
              <a:xfrm>
                <a:off x="918732" y="4589659"/>
                <a:ext cx="944364" cy="944364"/>
                <a:chOff x="1031322" y="2435917"/>
                <a:chExt cx="1244951" cy="1244951"/>
              </a:xfrm>
            </p:grpSpPr>
            <p:sp>
              <p:nvSpPr>
                <p:cNvPr id="139" name="원호 138">
                  <a:extLst>
                    <a:ext uri="{FF2B5EF4-FFF2-40B4-BE49-F238E27FC236}">
                      <a16:creationId xmlns:a16="http://schemas.microsoft.com/office/drawing/2014/main" id="{87D5504E-2BC3-D15E-0EDF-DE06589F60A0}"/>
                    </a:ext>
                  </a:extLst>
                </p:cNvPr>
                <p:cNvSpPr/>
                <p:nvPr/>
              </p:nvSpPr>
              <p:spPr>
                <a:xfrm>
                  <a:off x="1031322" y="2435917"/>
                  <a:ext cx="1244951" cy="1244951"/>
                </a:xfrm>
                <a:prstGeom prst="arc">
                  <a:avLst>
                    <a:gd name="adj1" fmla="val 16200000"/>
                    <a:gd name="adj2" fmla="val 10654105"/>
                  </a:avLst>
                </a:prstGeom>
                <a:noFill/>
                <a:ln w="38100">
                  <a:solidFill>
                    <a:srgbClr val="2635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200" b="1" dirty="0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40" name="타원 139">
                  <a:extLst>
                    <a:ext uri="{FF2B5EF4-FFF2-40B4-BE49-F238E27FC236}">
                      <a16:creationId xmlns:a16="http://schemas.microsoft.com/office/drawing/2014/main" id="{2C0929AC-7891-F8AF-7E6F-F2361587D58A}"/>
                    </a:ext>
                  </a:extLst>
                </p:cNvPr>
                <p:cNvSpPr/>
                <p:nvPr/>
              </p:nvSpPr>
              <p:spPr>
                <a:xfrm>
                  <a:off x="1104337" y="2514978"/>
                  <a:ext cx="1083168" cy="1083168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200" b="1" dirty="0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</p:grpSp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699" y="5494697"/>
              <a:ext cx="523948" cy="552527"/>
            </a:xfrm>
            <a:prstGeom prst="rect">
              <a:avLst/>
            </a:prstGeom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0C2E64C4-635D-7BC0-430D-05C823A28496}"/>
              </a:ext>
            </a:extLst>
          </p:cNvPr>
          <p:cNvGrpSpPr/>
          <p:nvPr/>
        </p:nvGrpSpPr>
        <p:grpSpPr>
          <a:xfrm>
            <a:off x="622975" y="5230450"/>
            <a:ext cx="3954480" cy="1369093"/>
            <a:chOff x="752365" y="5230450"/>
            <a:chExt cx="3954480" cy="1369093"/>
          </a:xfrm>
        </p:grpSpPr>
        <p:grpSp>
          <p:nvGrpSpPr>
            <p:cNvPr id="126" name="그룹 125"/>
            <p:cNvGrpSpPr/>
            <p:nvPr/>
          </p:nvGrpSpPr>
          <p:grpSpPr>
            <a:xfrm>
              <a:off x="752365" y="5230450"/>
              <a:ext cx="3954480" cy="1369093"/>
              <a:chOff x="918732" y="4527625"/>
              <a:chExt cx="3954480" cy="1369093"/>
            </a:xfrm>
          </p:grpSpPr>
          <p:sp>
            <p:nvSpPr>
              <p:cNvPr id="127" name="TextBox 31">
                <a:extLst>
                  <a:ext uri="{FF2B5EF4-FFF2-40B4-BE49-F238E27FC236}">
                    <a16:creationId xmlns:a16="http://schemas.microsoft.com/office/drawing/2014/main" id="{F834D50A-CCBE-44E1-8FCB-C29F10BC7816}"/>
                  </a:ext>
                </a:extLst>
              </p:cNvPr>
              <p:cNvSpPr txBox="1"/>
              <p:nvPr/>
            </p:nvSpPr>
            <p:spPr>
              <a:xfrm>
                <a:off x="1899403" y="4527625"/>
                <a:ext cx="2973809" cy="13690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lvl="0">
                  <a:lnSpc>
                    <a:spcPct val="150000"/>
                  </a:lnSpc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ko-KR" altLang="en-US" sz="1200" b="1" dirty="0">
                    <a:solidFill>
                      <a:srgbClr val="2635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/>
                  </a:rPr>
                  <a:t>쉽게 결합하여 알아볼 수 있는 정보</a:t>
                </a:r>
                <a:endParaRPr lang="en-US" altLang="ko-KR" sz="1200" b="1" dirty="0">
                  <a:solidFill>
                    <a:srgbClr val="2635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/>
                </a:endParaRPr>
              </a:p>
              <a:p>
                <a:pPr marL="12065" marR="5080">
                  <a:lnSpc>
                    <a:spcPct val="155800"/>
                  </a:lnSpc>
                  <a:spcBef>
                    <a:spcPts val="100"/>
                  </a:spcBef>
                  <a:buClr>
                    <a:srgbClr val="3467C2"/>
                  </a:buClr>
                  <a:tabLst>
                    <a:tab pos="158115" algn="l"/>
                  </a:tabLst>
                </a:pPr>
                <a:r>
                  <a:rPr lang="en-US" altLang="ko-KR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-  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다른 정보의 입수 가능성 등 개인을 </a:t>
                </a:r>
                <a:endParaRPr lang="en-US" altLang="ko-KR" sz="1000" b="1" spc="-10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endParaRPr>
              </a:p>
              <a:p>
                <a:pPr marL="12065" marR="5080">
                  <a:lnSpc>
                    <a:spcPct val="155800"/>
                  </a:lnSpc>
                  <a:spcBef>
                    <a:spcPts val="100"/>
                  </a:spcBef>
                  <a:buClr>
                    <a:srgbClr val="3467C2"/>
                  </a:buClr>
                  <a:tabLst>
                    <a:tab pos="158115" algn="l"/>
                  </a:tabLst>
                </a:pP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    알아보는 데  소요되는 시간</a:t>
                </a:r>
                <a:r>
                  <a:rPr lang="en-US" altLang="ko-KR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,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비용</a:t>
                </a:r>
                <a:r>
                  <a:rPr lang="en-US" altLang="ko-KR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,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기술 </a:t>
                </a:r>
                <a:endParaRPr lang="en-US" altLang="ko-KR" sz="1000" b="1" spc="-10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endParaRPr>
              </a:p>
              <a:p>
                <a:pPr marL="12065" marR="5080">
                  <a:lnSpc>
                    <a:spcPct val="155800"/>
                  </a:lnSpc>
                  <a:spcBef>
                    <a:spcPts val="100"/>
                  </a:spcBef>
                  <a:buClr>
                    <a:srgbClr val="3467C2"/>
                  </a:buClr>
                  <a:tabLst>
                    <a:tab pos="158115" algn="l"/>
                  </a:tabLst>
                </a:pPr>
                <a:r>
                  <a:rPr lang="en-US" altLang="ko-KR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   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등을</a:t>
                </a:r>
                <a:r>
                  <a:rPr lang="en-US" altLang="ko-KR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en-US" altLang="ko-KR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합 리 적  으  로    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고려</a:t>
                </a:r>
                <a:endParaRPr lang="en-US" altLang="ko-KR" sz="1000" b="1" spc="-10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endParaRPr>
              </a:p>
              <a:p>
                <a:pPr lvl="0">
                  <a:lnSpc>
                    <a:spcPct val="150000"/>
                  </a:lnSpc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ko-KR" altLang="en-US" sz="1100" b="1" dirty="0">
                    <a:solidFill>
                      <a:srgbClr val="2635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/>
                  </a:rPr>
                  <a:t> </a:t>
                </a:r>
                <a:endParaRPr lang="en-US" altLang="ko-KR" sz="1100" b="1" dirty="0">
                  <a:solidFill>
                    <a:srgbClr val="2635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/>
                </a:endParaRPr>
              </a:p>
            </p:txBody>
          </p:sp>
          <p:grpSp>
            <p:nvGrpSpPr>
              <p:cNvPr id="128" name="그룹 127">
                <a:extLst>
                  <a:ext uri="{FF2B5EF4-FFF2-40B4-BE49-F238E27FC236}">
                    <a16:creationId xmlns:a16="http://schemas.microsoft.com/office/drawing/2014/main" id="{2710ACBF-F426-EFF6-C8F9-EEAC13B5531E}"/>
                  </a:ext>
                </a:extLst>
              </p:cNvPr>
              <p:cNvGrpSpPr/>
              <p:nvPr/>
            </p:nvGrpSpPr>
            <p:grpSpPr>
              <a:xfrm>
                <a:off x="918732" y="4589659"/>
                <a:ext cx="944364" cy="944364"/>
                <a:chOff x="1031322" y="2435917"/>
                <a:chExt cx="1244951" cy="1244951"/>
              </a:xfrm>
            </p:grpSpPr>
            <p:sp>
              <p:nvSpPr>
                <p:cNvPr id="129" name="원호 128">
                  <a:extLst>
                    <a:ext uri="{FF2B5EF4-FFF2-40B4-BE49-F238E27FC236}">
                      <a16:creationId xmlns:a16="http://schemas.microsoft.com/office/drawing/2014/main" id="{87D5504E-2BC3-D15E-0EDF-DE06589F60A0}"/>
                    </a:ext>
                  </a:extLst>
                </p:cNvPr>
                <p:cNvSpPr/>
                <p:nvPr/>
              </p:nvSpPr>
              <p:spPr>
                <a:xfrm>
                  <a:off x="1031322" y="2435917"/>
                  <a:ext cx="1244951" cy="1244951"/>
                </a:xfrm>
                <a:prstGeom prst="arc">
                  <a:avLst>
                    <a:gd name="adj1" fmla="val 16200000"/>
                    <a:gd name="adj2" fmla="val 10654105"/>
                  </a:avLst>
                </a:prstGeom>
                <a:noFill/>
                <a:ln w="38100">
                  <a:solidFill>
                    <a:srgbClr val="2635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200" b="1" dirty="0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30" name="타원 129">
                  <a:extLst>
                    <a:ext uri="{FF2B5EF4-FFF2-40B4-BE49-F238E27FC236}">
                      <a16:creationId xmlns:a16="http://schemas.microsoft.com/office/drawing/2014/main" id="{2C0929AC-7891-F8AF-7E6F-F2361587D58A}"/>
                    </a:ext>
                  </a:extLst>
                </p:cNvPr>
                <p:cNvSpPr/>
                <p:nvPr/>
              </p:nvSpPr>
              <p:spPr>
                <a:xfrm>
                  <a:off x="1104337" y="2514978"/>
                  <a:ext cx="1083168" cy="1083168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200" b="1" dirty="0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</p:grpSp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264" y="5481093"/>
              <a:ext cx="561456" cy="563970"/>
            </a:xfrm>
            <a:prstGeom prst="rect">
              <a:avLst/>
            </a:prstGeom>
          </p:spPr>
        </p:pic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358FB0B6-FDF9-01A9-900C-039135ED516D}"/>
              </a:ext>
            </a:extLst>
          </p:cNvPr>
          <p:cNvGrpSpPr/>
          <p:nvPr/>
        </p:nvGrpSpPr>
        <p:grpSpPr>
          <a:xfrm>
            <a:off x="4210886" y="2109789"/>
            <a:ext cx="3954480" cy="1049005"/>
            <a:chOff x="4305772" y="2109789"/>
            <a:chExt cx="3954480" cy="1049005"/>
          </a:xfrm>
        </p:grpSpPr>
        <p:grpSp>
          <p:nvGrpSpPr>
            <p:cNvPr id="4" name="그룹 3"/>
            <p:cNvGrpSpPr/>
            <p:nvPr/>
          </p:nvGrpSpPr>
          <p:grpSpPr>
            <a:xfrm>
              <a:off x="4305772" y="2109789"/>
              <a:ext cx="3954480" cy="1049005"/>
              <a:chOff x="918732" y="4527625"/>
              <a:chExt cx="3954480" cy="1049005"/>
            </a:xfrm>
          </p:grpSpPr>
          <p:sp>
            <p:nvSpPr>
              <p:cNvPr id="89" name="TextBox 31">
                <a:extLst>
                  <a:ext uri="{FF2B5EF4-FFF2-40B4-BE49-F238E27FC236}">
                    <a16:creationId xmlns:a16="http://schemas.microsoft.com/office/drawing/2014/main" id="{F834D50A-CCBE-44E1-8FCB-C29F10BC7816}"/>
                  </a:ext>
                </a:extLst>
              </p:cNvPr>
              <p:cNvSpPr txBox="1"/>
              <p:nvPr/>
            </p:nvSpPr>
            <p:spPr>
              <a:xfrm>
                <a:off x="1899403" y="4527625"/>
                <a:ext cx="2973809" cy="10490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lvl="0" defTabSz="914400">
                  <a:lnSpc>
                    <a:spcPct val="150000"/>
                  </a:lnSpc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ko-KR" altLang="en-US" sz="1200" b="1" dirty="0">
                    <a:solidFill>
                      <a:srgbClr val="2635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/>
                  </a:rPr>
                  <a:t>개인에 관한 </a:t>
                </a:r>
                <a:r>
                  <a:rPr lang="ko-KR" altLang="en-US" sz="1200" b="1" dirty="0" err="1">
                    <a:solidFill>
                      <a:srgbClr val="2635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/>
                  </a:rPr>
                  <a:t>정보여야</a:t>
                </a:r>
                <a:r>
                  <a:rPr lang="ko-KR" altLang="en-US" sz="1200" b="1" dirty="0">
                    <a:solidFill>
                      <a:srgbClr val="2635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/>
                  </a:rPr>
                  <a:t> 함</a:t>
                </a:r>
                <a:endParaRPr lang="en-US" altLang="ko-KR" sz="1200" b="1" dirty="0">
                  <a:solidFill>
                    <a:srgbClr val="2635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/>
                </a:endParaRPr>
              </a:p>
              <a:p>
                <a:pPr marL="12700">
                  <a:lnSpc>
                    <a:spcPct val="150000"/>
                  </a:lnSpc>
                  <a:spcBef>
                    <a:spcPts val="100"/>
                  </a:spcBef>
                  <a:buClr>
                    <a:srgbClr val="1D97D5"/>
                  </a:buClr>
                  <a:tabLst>
                    <a:tab pos="157480" algn="l"/>
                  </a:tabLst>
                </a:pPr>
                <a:r>
                  <a:rPr lang="en-US" altLang="ko-KR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-  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법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인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또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는</a:t>
                </a:r>
                <a:r>
                  <a:rPr lang="ko-KR" altLang="en-US" sz="1000" b="1" spc="-195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단체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의</a:t>
                </a:r>
                <a:r>
                  <a:rPr lang="ko-KR" altLang="en-US" sz="1000" b="1" spc="-204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정보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는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해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당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없음</a:t>
                </a:r>
                <a:endParaRPr lang="ko-KR" altLang="en-US" sz="10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endParaRPr>
              </a:p>
              <a:p>
                <a:pPr marL="12700">
                  <a:lnSpc>
                    <a:spcPct val="150000"/>
                  </a:lnSpc>
                  <a:spcBef>
                    <a:spcPts val="100"/>
                  </a:spcBef>
                  <a:buClr>
                    <a:srgbClr val="1D97D5"/>
                  </a:buClr>
                  <a:tabLst>
                    <a:tab pos="157480" algn="l"/>
                  </a:tabLst>
                </a:pPr>
                <a:r>
                  <a:rPr lang="en-US" altLang="ko-KR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-  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단</a:t>
                </a:r>
                <a:r>
                  <a:rPr lang="en-US" altLang="ko-KR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,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연관성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에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95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따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라</a:t>
                </a:r>
                <a:r>
                  <a:rPr lang="ko-KR" altLang="en-US" sz="1000" b="1" spc="-195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개인정보가  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될</a:t>
                </a:r>
                <a:r>
                  <a:rPr lang="ko-KR" altLang="en-US" sz="1000" b="1" spc="-195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수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있음</a:t>
                </a:r>
                <a:endParaRPr lang="ko-KR" altLang="en-US" sz="10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endParaRPr>
              </a:p>
              <a:p>
                <a:pPr marL="156845">
                  <a:spcBef>
                    <a:spcPts val="285"/>
                  </a:spcBef>
                </a:pPr>
                <a:r>
                  <a:rPr lang="en-US" altLang="ko-KR" sz="1000" b="1" spc="-95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(Ex</a:t>
                </a:r>
                <a:r>
                  <a:rPr lang="en-US" altLang="ko-KR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.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대표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자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성</a:t>
                </a:r>
                <a:r>
                  <a:rPr lang="ko-KR" altLang="en-US" sz="1000" b="1" spc="-95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명</a:t>
                </a:r>
                <a:r>
                  <a:rPr lang="en-US" altLang="ko-KR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,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담당</a:t>
                </a:r>
                <a:r>
                  <a:rPr lang="ko-KR" altLang="en-US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자</a:t>
                </a:r>
                <a:r>
                  <a:rPr lang="ko-KR" altLang="en-US" sz="1000" b="1" spc="-21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 </a:t>
                </a:r>
                <a:r>
                  <a:rPr lang="ko-KR" altLang="en-US" sz="1000" b="1" spc="-100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전화번호</a:t>
                </a:r>
                <a:r>
                  <a:rPr lang="en-US" altLang="ko-KR" sz="1000" b="1" dirty="0">
                    <a:solidFill>
                      <a:srgbClr val="40404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맑은 고딕"/>
                  </a:rPr>
                  <a:t>)</a:t>
                </a:r>
                <a:endParaRPr lang="ko-KR" altLang="en-US" sz="10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endParaRPr>
              </a:p>
            </p:txBody>
          </p:sp>
          <p:grpSp>
            <p:nvGrpSpPr>
              <p:cNvPr id="93" name="그룹 92">
                <a:extLst>
                  <a:ext uri="{FF2B5EF4-FFF2-40B4-BE49-F238E27FC236}">
                    <a16:creationId xmlns:a16="http://schemas.microsoft.com/office/drawing/2014/main" id="{2710ACBF-F426-EFF6-C8F9-EEAC13B5531E}"/>
                  </a:ext>
                </a:extLst>
              </p:cNvPr>
              <p:cNvGrpSpPr/>
              <p:nvPr/>
            </p:nvGrpSpPr>
            <p:grpSpPr>
              <a:xfrm>
                <a:off x="918732" y="4589659"/>
                <a:ext cx="944364" cy="944364"/>
                <a:chOff x="1031322" y="2435917"/>
                <a:chExt cx="1244951" cy="1244951"/>
              </a:xfrm>
            </p:grpSpPr>
            <p:sp>
              <p:nvSpPr>
                <p:cNvPr id="97" name="원호 96">
                  <a:extLst>
                    <a:ext uri="{FF2B5EF4-FFF2-40B4-BE49-F238E27FC236}">
                      <a16:creationId xmlns:a16="http://schemas.microsoft.com/office/drawing/2014/main" id="{87D5504E-2BC3-D15E-0EDF-DE06589F60A0}"/>
                    </a:ext>
                  </a:extLst>
                </p:cNvPr>
                <p:cNvSpPr/>
                <p:nvPr/>
              </p:nvSpPr>
              <p:spPr>
                <a:xfrm>
                  <a:off x="1031322" y="2435917"/>
                  <a:ext cx="1244951" cy="1244951"/>
                </a:xfrm>
                <a:prstGeom prst="arc">
                  <a:avLst>
                    <a:gd name="adj1" fmla="val 16200000"/>
                    <a:gd name="adj2" fmla="val 10654105"/>
                  </a:avLst>
                </a:prstGeom>
                <a:noFill/>
                <a:ln w="38100">
                  <a:solidFill>
                    <a:srgbClr val="2635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200" b="1" dirty="0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110" name="타원 109">
                  <a:extLst>
                    <a:ext uri="{FF2B5EF4-FFF2-40B4-BE49-F238E27FC236}">
                      <a16:creationId xmlns:a16="http://schemas.microsoft.com/office/drawing/2014/main" id="{2C0929AC-7891-F8AF-7E6F-F2361587D58A}"/>
                    </a:ext>
                  </a:extLst>
                </p:cNvPr>
                <p:cNvSpPr/>
                <p:nvPr/>
              </p:nvSpPr>
              <p:spPr>
                <a:xfrm>
                  <a:off x="1104337" y="2514978"/>
                  <a:ext cx="1083168" cy="1083168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ko-KR" altLang="en-US" sz="1200" b="1" dirty="0">
                    <a:solidFill>
                      <a:prstClr val="white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</p:grpSp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620" y="2419769"/>
              <a:ext cx="585399" cy="439049"/>
            </a:xfrm>
            <a:prstGeom prst="rect">
              <a:avLst/>
            </a:prstGeom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6C7FAC4F-35EC-9D65-34CC-B0C09962182D}"/>
              </a:ext>
            </a:extLst>
          </p:cNvPr>
          <p:cNvGrpSpPr/>
          <p:nvPr/>
        </p:nvGrpSpPr>
        <p:grpSpPr>
          <a:xfrm>
            <a:off x="614349" y="2109789"/>
            <a:ext cx="3954480" cy="1036181"/>
            <a:chOff x="752365" y="2109789"/>
            <a:chExt cx="3954480" cy="1036181"/>
          </a:xfrm>
        </p:grpSpPr>
        <p:sp>
          <p:nvSpPr>
            <p:cNvPr id="70" name="TextBox 31">
              <a:extLst>
                <a:ext uri="{FF2B5EF4-FFF2-40B4-BE49-F238E27FC236}">
                  <a16:creationId xmlns:a16="http://schemas.microsoft.com/office/drawing/2014/main" id="{F834D50A-CCBE-44E1-8FCB-C29F10BC7816}"/>
                </a:ext>
              </a:extLst>
            </p:cNvPr>
            <p:cNvSpPr txBox="1"/>
            <p:nvPr/>
          </p:nvSpPr>
          <p:spPr>
            <a:xfrm>
              <a:off x="1733036" y="2109789"/>
              <a:ext cx="2973809" cy="103618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lvl="0" defTabSz="914400">
                <a:lnSpc>
                  <a:spcPct val="15000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ko-KR" altLang="en-US" sz="1200" b="1" dirty="0">
                  <a:solidFill>
                    <a:srgbClr val="2635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/>
                </a:rPr>
                <a:t>살아있는 개인에 관한 정보</a:t>
              </a:r>
              <a:endParaRPr lang="en-US" altLang="ko-KR" sz="1200" b="1" dirty="0">
                <a:solidFill>
                  <a:srgbClr val="2635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</a:endParaRPr>
            </a:p>
            <a:p>
              <a:pPr lvl="0" defTabSz="914400">
                <a:lnSpc>
                  <a:spcPct val="150000"/>
                </a:lnSpc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altLang="ko-KR" sz="1000" b="1" spc="-10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-   </a:t>
              </a:r>
              <a:r>
                <a:rPr lang="ko-KR" altLang="en-US" sz="1000" b="1" spc="-10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자연인</a:t>
              </a:r>
              <a:r>
                <a:rPr lang="ko-KR" altLang="en-US" sz="1000" b="1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에</a:t>
              </a:r>
              <a:r>
                <a:rPr lang="ko-KR" altLang="en-US" sz="1000" b="1" spc="-21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 </a:t>
              </a:r>
              <a:r>
                <a:rPr lang="ko-KR" altLang="en-US" sz="1000" b="1" spc="-95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관</a:t>
              </a:r>
              <a:r>
                <a:rPr lang="ko-KR" altLang="en-US" sz="1000" b="1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한</a:t>
              </a:r>
              <a:r>
                <a:rPr lang="ko-KR" altLang="en-US" sz="1000" b="1" spc="-21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 </a:t>
              </a:r>
              <a:r>
                <a:rPr lang="ko-KR" altLang="en-US" sz="1000" b="1" spc="-10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정보</a:t>
              </a:r>
              <a:r>
                <a:rPr lang="ko-KR" altLang="en-US" sz="1000" b="1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만</a:t>
              </a:r>
              <a:r>
                <a:rPr lang="ko-KR" altLang="en-US" sz="1000" b="1" spc="-21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 </a:t>
              </a:r>
              <a:r>
                <a:rPr lang="ko-KR" altLang="en-US" sz="1000" b="1" spc="-10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해당</a:t>
              </a:r>
              <a:endPara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endParaRPr>
            </a:p>
            <a:p>
              <a:pPr marL="12700">
                <a:lnSpc>
                  <a:spcPct val="150000"/>
                </a:lnSpc>
                <a:spcBef>
                  <a:spcPts val="100"/>
                </a:spcBef>
                <a:buClr>
                  <a:srgbClr val="1D97D5"/>
                </a:buClr>
                <a:tabLst>
                  <a:tab pos="157480" algn="l"/>
                </a:tabLst>
              </a:pPr>
              <a:r>
                <a:rPr lang="en-US" altLang="ko-KR" sz="1000" b="1" spc="-10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-   </a:t>
              </a:r>
              <a:r>
                <a:rPr lang="ko-KR" altLang="en-US" sz="1000" b="1" spc="-10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국적이나 신분에 관계없이 법 적용대상 </a:t>
              </a:r>
              <a:endPara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endParaRPr>
            </a:p>
            <a:p>
              <a:pPr marL="156845">
                <a:spcBef>
                  <a:spcPts val="285"/>
                </a:spcBef>
              </a:pPr>
              <a:r>
                <a:rPr lang="en-US" altLang="ko-KR" sz="1000" b="1" spc="-95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 (Ex</a:t>
              </a:r>
              <a:r>
                <a:rPr lang="en-US" altLang="ko-KR" sz="1000" b="1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.</a:t>
              </a:r>
              <a:r>
                <a:rPr lang="ko-KR" altLang="en-US" sz="1000" b="1" spc="-21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 외국인</a:t>
              </a:r>
              <a:r>
                <a:rPr lang="en-US" altLang="ko-KR" sz="1000" b="1" spc="-21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 </a:t>
              </a:r>
              <a:r>
                <a:rPr lang="ko-KR" altLang="en-US" sz="1000" b="1" spc="-210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 피의자 정보</a:t>
              </a:r>
              <a:r>
                <a:rPr lang="en-US" altLang="ko-KR" sz="1000" b="1" dirty="0">
                  <a:solidFill>
                    <a:srgbClr val="40404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맑은 고딕"/>
                </a:rPr>
                <a:t>)</a:t>
              </a:r>
              <a:endPara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맑은 고딕"/>
              </a:endParaRPr>
            </a:p>
          </p:txBody>
        </p:sp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2710ACBF-F426-EFF6-C8F9-EEAC13B5531E}"/>
                </a:ext>
              </a:extLst>
            </p:cNvPr>
            <p:cNvGrpSpPr/>
            <p:nvPr/>
          </p:nvGrpSpPr>
          <p:grpSpPr>
            <a:xfrm>
              <a:off x="752365" y="2171823"/>
              <a:ext cx="944364" cy="944364"/>
              <a:chOff x="1031322" y="2435917"/>
              <a:chExt cx="1244951" cy="1244951"/>
            </a:xfrm>
          </p:grpSpPr>
          <p:sp>
            <p:nvSpPr>
              <p:cNvPr id="72" name="원호 71">
                <a:extLst>
                  <a:ext uri="{FF2B5EF4-FFF2-40B4-BE49-F238E27FC236}">
                    <a16:creationId xmlns:a16="http://schemas.microsoft.com/office/drawing/2014/main" id="{87D5504E-2BC3-D15E-0EDF-DE06589F60A0}"/>
                  </a:ext>
                </a:extLst>
              </p:cNvPr>
              <p:cNvSpPr/>
              <p:nvPr/>
            </p:nvSpPr>
            <p:spPr>
              <a:xfrm>
                <a:off x="1031322" y="2435917"/>
                <a:ext cx="1244951" cy="1244951"/>
              </a:xfrm>
              <a:prstGeom prst="arc">
                <a:avLst>
                  <a:gd name="adj1" fmla="val 16200000"/>
                  <a:gd name="adj2" fmla="val 10654105"/>
                </a:avLst>
              </a:prstGeom>
              <a:noFill/>
              <a:ln w="38100">
                <a:solidFill>
                  <a:srgbClr val="26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2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73" name="타원 72">
                <a:extLst>
                  <a:ext uri="{FF2B5EF4-FFF2-40B4-BE49-F238E27FC236}">
                    <a16:creationId xmlns:a16="http://schemas.microsoft.com/office/drawing/2014/main" id="{2C0929AC-7891-F8AF-7E6F-F2361587D58A}"/>
                  </a:ext>
                </a:extLst>
              </p:cNvPr>
              <p:cNvSpPr/>
              <p:nvPr/>
            </p:nvSpPr>
            <p:spPr>
              <a:xfrm>
                <a:off x="1104337" y="2514978"/>
                <a:ext cx="1083168" cy="108316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ko-KR" altLang="en-US" sz="1200" b="1" dirty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77" y="2409855"/>
              <a:ext cx="572360" cy="507970"/>
            </a:xfrm>
            <a:prstGeom prst="rect">
              <a:avLst/>
            </a:prstGeom>
          </p:spPr>
        </p:pic>
      </p:grpSp>
      <p:sp>
        <p:nvSpPr>
          <p:cNvPr id="20" name="타원 19"/>
          <p:cNvSpPr/>
          <p:nvPr/>
        </p:nvSpPr>
        <p:spPr>
          <a:xfrm>
            <a:off x="8036295" y="2406673"/>
            <a:ext cx="807354" cy="807354"/>
          </a:xfrm>
          <a:prstGeom prst="ellipse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8" name="타원 87"/>
          <p:cNvSpPr/>
          <p:nvPr/>
        </p:nvSpPr>
        <p:spPr>
          <a:xfrm>
            <a:off x="8036295" y="3893689"/>
            <a:ext cx="807354" cy="807354"/>
          </a:xfrm>
          <a:prstGeom prst="ellipse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0" name="타원 89"/>
          <p:cNvSpPr/>
          <p:nvPr/>
        </p:nvSpPr>
        <p:spPr>
          <a:xfrm>
            <a:off x="8034529" y="5377067"/>
            <a:ext cx="807354" cy="807354"/>
          </a:xfrm>
          <a:prstGeom prst="ellipse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2" name="타원 91"/>
          <p:cNvSpPr/>
          <p:nvPr/>
        </p:nvSpPr>
        <p:spPr>
          <a:xfrm>
            <a:off x="9958477" y="5385566"/>
            <a:ext cx="807354" cy="807354"/>
          </a:xfrm>
          <a:prstGeom prst="ellipse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4" name="타원 93"/>
          <p:cNvSpPr/>
          <p:nvPr/>
        </p:nvSpPr>
        <p:spPr>
          <a:xfrm>
            <a:off x="9933325" y="3901936"/>
            <a:ext cx="807354" cy="807354"/>
          </a:xfrm>
          <a:prstGeom prst="ellipse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5" name="타원 94"/>
          <p:cNvSpPr/>
          <p:nvPr/>
        </p:nvSpPr>
        <p:spPr>
          <a:xfrm>
            <a:off x="9923886" y="2394135"/>
            <a:ext cx="807354" cy="807354"/>
          </a:xfrm>
          <a:prstGeom prst="ellipse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9514" y="2491416"/>
            <a:ext cx="577624" cy="577624"/>
          </a:xfrm>
          <a:prstGeom prst="rect">
            <a:avLst/>
          </a:prstGeom>
          <a:ln>
            <a:noFill/>
          </a:ln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4146" y="4024329"/>
            <a:ext cx="513188" cy="513188"/>
          </a:xfrm>
          <a:prstGeom prst="rect">
            <a:avLst/>
          </a:prstGeom>
        </p:spPr>
      </p:pic>
      <p:pic>
        <p:nvPicPr>
          <p:cNvPr id="96" name="그림 9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232" y="5511856"/>
            <a:ext cx="596960" cy="544815"/>
          </a:xfrm>
          <a:prstGeom prst="rect">
            <a:avLst/>
          </a:prstGeom>
        </p:spPr>
      </p:pic>
      <p:pic>
        <p:nvPicPr>
          <p:cNvPr id="99" name="그림 9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07" y="2554582"/>
            <a:ext cx="521477" cy="501638"/>
          </a:xfrm>
          <a:prstGeom prst="rect">
            <a:avLst/>
          </a:prstGeom>
        </p:spPr>
      </p:pic>
      <p:pic>
        <p:nvPicPr>
          <p:cNvPr id="100" name="그림 9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58" y="4041317"/>
            <a:ext cx="528592" cy="528592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6" t="15185" r="11929" b="15026"/>
          <a:stretch/>
        </p:blipFill>
        <p:spPr>
          <a:xfrm>
            <a:off x="8184525" y="5531468"/>
            <a:ext cx="536858" cy="506221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12147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3671867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개인정보보호의 중요성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3357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사례로 보는 개인정보의 중요성</a:t>
            </a:r>
            <a:endParaRPr lang="ko-KR" altLang="en-US" sz="16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01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3912097" y="547887"/>
            <a:ext cx="8279903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2342F183-A5B1-4EFB-8B3C-8D111588DEA3}"/>
              </a:ext>
            </a:extLst>
          </p:cNvPr>
          <p:cNvSpPr/>
          <p:nvPr/>
        </p:nvSpPr>
        <p:spPr>
          <a:xfrm>
            <a:off x="815208" y="1528926"/>
            <a:ext cx="10601812" cy="508124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buFont typeface="Wingdings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altLang="ko-KR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altLang="ko-KR" sz="1050" dirty="0">
              <a:solidFill>
                <a:sysClr val="windowText" lastClr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892077" y="1144238"/>
            <a:ext cx="2315636" cy="326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개인정보가 유출된다면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50E1242-8AAE-0BE5-5D8C-953E288690F9}"/>
              </a:ext>
            </a:extLst>
          </p:cNvPr>
          <p:cNvGrpSpPr/>
          <p:nvPr/>
        </p:nvGrpSpPr>
        <p:grpSpPr>
          <a:xfrm>
            <a:off x="815208" y="1517920"/>
            <a:ext cx="10601812" cy="5169197"/>
            <a:chOff x="815208" y="1517920"/>
            <a:chExt cx="10601812" cy="5169197"/>
          </a:xfrm>
        </p:grpSpPr>
        <p:sp>
          <p:nvSpPr>
            <p:cNvPr id="44" name="직사각형 43"/>
            <p:cNvSpPr/>
            <p:nvPr/>
          </p:nvSpPr>
          <p:spPr>
            <a:xfrm>
              <a:off x="815208" y="1553346"/>
              <a:ext cx="10601812" cy="5133771"/>
            </a:xfrm>
            <a:prstGeom prst="rect">
              <a:avLst/>
            </a:prstGeom>
            <a:solidFill>
              <a:srgbClr val="E3EAF4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74" name="AutoShape 3">
              <a:extLst>
                <a:ext uri="{FF2B5EF4-FFF2-40B4-BE49-F238E27FC236}">
                  <a16:creationId xmlns:a16="http://schemas.microsoft.com/office/drawing/2014/main" id="{626CE582-E365-43C4-997E-9647F2C50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271" y="4041784"/>
              <a:ext cx="4408093" cy="438319"/>
            </a:xfrm>
            <a:prstGeom prst="roundRect">
              <a:avLst>
                <a:gd name="adj" fmla="val 50000"/>
              </a:avLst>
            </a:prstGeom>
            <a:solidFill>
              <a:srgbClr val="4C789E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flatTx/>
            </a:bodyPr>
            <a:lstStyle/>
            <a:p>
              <a:pPr algn="ctr" latinLnBrk="0"/>
              <a:r>
                <a:rPr lang="ko-KR" altLang="en-US" sz="1400" b="1" dirty="0" err="1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해킹당해</a:t>
              </a: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개인정보 유출된 쇼핑몰 ‘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OO</a:t>
              </a: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’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</a:p>
            <a:p>
              <a:pPr algn="ctr" latinLnBrk="0"/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안전조치 의무 위반으로 과징금 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5</a:t>
              </a: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억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1,259</a:t>
              </a: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만원 부과</a:t>
              </a:r>
              <a:endParaRPr kumimoji="1" lang="en-US" altLang="ko-KR" sz="1400" b="1" dirty="0">
                <a:ln w="11430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1282963" y="4547328"/>
              <a:ext cx="4282290" cy="1701072"/>
              <a:chOff x="2625596" y="3611599"/>
              <a:chExt cx="3260993" cy="1366980"/>
            </a:xfrm>
          </p:grpSpPr>
          <p:sp>
            <p:nvSpPr>
              <p:cNvPr id="14" name="직사각형 13"/>
              <p:cNvSpPr/>
              <p:nvPr/>
            </p:nvSpPr>
            <p:spPr>
              <a:xfrm>
                <a:off x="2625596" y="3611599"/>
                <a:ext cx="3260993" cy="1355448"/>
              </a:xfrm>
              <a:prstGeom prst="rect">
                <a:avLst/>
              </a:prstGeom>
              <a:noFill/>
              <a:ln w="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17" name="직선 연결선 16"/>
              <p:cNvCxnSpPr/>
              <p:nvPr/>
            </p:nvCxnSpPr>
            <p:spPr>
              <a:xfrm flipV="1">
                <a:off x="2625596" y="4967047"/>
                <a:ext cx="3260993" cy="11532"/>
              </a:xfrm>
              <a:prstGeom prst="line">
                <a:avLst/>
              </a:prstGeom>
              <a:ln w="31750">
                <a:solidFill>
                  <a:srgbClr val="4C789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화살표: 아래쪽 124">
              <a:extLst>
                <a:ext uri="{FF2B5EF4-FFF2-40B4-BE49-F238E27FC236}">
                  <a16:creationId xmlns:a16="http://schemas.microsoft.com/office/drawing/2014/main" id="{48C59B44-051C-B70E-477A-75771EB0524D}"/>
                </a:ext>
              </a:extLst>
            </p:cNvPr>
            <p:cNvSpPr/>
            <p:nvPr/>
          </p:nvSpPr>
          <p:spPr>
            <a:xfrm>
              <a:off x="5201792" y="1881691"/>
              <a:ext cx="1858206" cy="2529839"/>
            </a:xfrm>
            <a:prstGeom prst="downArrow">
              <a:avLst>
                <a:gd name="adj1" fmla="val 62698"/>
                <a:gd name="adj2" fmla="val 48616"/>
              </a:avLst>
            </a:prstGeom>
            <a:gradFill>
              <a:gsLst>
                <a:gs pos="0">
                  <a:srgbClr val="F5F7FB"/>
                </a:gs>
                <a:gs pos="100000">
                  <a:srgbClr val="A0B3D8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7E09CA7-3202-4C0F-93B0-55061F9E376E}"/>
                </a:ext>
              </a:extLst>
            </p:cNvPr>
            <p:cNvSpPr txBox="1"/>
            <p:nvPr/>
          </p:nvSpPr>
          <p:spPr>
            <a:xfrm>
              <a:off x="1927548" y="3002720"/>
              <a:ext cx="2635380" cy="3847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9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관련 법률에 의한</a:t>
              </a:r>
              <a:r>
                <a:rPr lang="en-US" altLang="ko-KR" sz="19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9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처벌</a:t>
              </a:r>
              <a:endParaRPr lang="en-US" altLang="ko-KR" sz="19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7E09CA7-3202-4C0F-93B0-55061F9E376E}"/>
                </a:ext>
              </a:extLst>
            </p:cNvPr>
            <p:cNvSpPr txBox="1"/>
            <p:nvPr/>
          </p:nvSpPr>
          <p:spPr>
            <a:xfrm>
              <a:off x="7698862" y="2979136"/>
              <a:ext cx="2395800" cy="3847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9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피해자로부터 소송</a:t>
              </a:r>
              <a:endParaRPr lang="en-US" altLang="ko-KR" sz="19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7E09CA7-3202-4C0F-93B0-55061F9E376E}"/>
                </a:ext>
              </a:extLst>
            </p:cNvPr>
            <p:cNvSpPr txBox="1"/>
            <p:nvPr/>
          </p:nvSpPr>
          <p:spPr>
            <a:xfrm>
              <a:off x="5196000" y="2994525"/>
              <a:ext cx="1800000" cy="3847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900" b="1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이미지 손실</a:t>
              </a:r>
              <a:endParaRPr lang="en-US" altLang="ko-KR" sz="1900" b="1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5480905" y="1517920"/>
              <a:ext cx="1235530" cy="1255185"/>
              <a:chOff x="5427459" y="1795839"/>
              <a:chExt cx="1235530" cy="1255188"/>
            </a:xfrm>
          </p:grpSpPr>
          <p:grpSp>
            <p:nvGrpSpPr>
              <p:cNvPr id="51" name="그룹 50">
                <a:extLst>
                  <a:ext uri="{FF2B5EF4-FFF2-40B4-BE49-F238E27FC236}">
                    <a16:creationId xmlns:a16="http://schemas.microsoft.com/office/drawing/2014/main" id="{AFBD4F86-0FF9-4EF3-9451-FC170113867A}"/>
                  </a:ext>
                </a:extLst>
              </p:cNvPr>
              <p:cNvGrpSpPr/>
              <p:nvPr/>
            </p:nvGrpSpPr>
            <p:grpSpPr>
              <a:xfrm>
                <a:off x="5462350" y="1795839"/>
                <a:ext cx="1200639" cy="1255188"/>
                <a:chOff x="5354375" y="1440554"/>
                <a:chExt cx="1080004" cy="1129070"/>
              </a:xfrm>
            </p:grpSpPr>
            <p:sp>
              <p:nvSpPr>
                <p:cNvPr id="54" name="타원 53">
                  <a:extLst>
                    <a:ext uri="{FF2B5EF4-FFF2-40B4-BE49-F238E27FC236}">
                      <a16:creationId xmlns:a16="http://schemas.microsoft.com/office/drawing/2014/main" id="{CE71CA6B-E776-4C1B-B445-71997F5593D7}"/>
                    </a:ext>
                  </a:extLst>
                </p:cNvPr>
                <p:cNvSpPr/>
                <p:nvPr/>
              </p:nvSpPr>
              <p:spPr bwMode="auto">
                <a:xfrm>
                  <a:off x="5354380" y="1489624"/>
                  <a:ext cx="1079999" cy="1080000"/>
                </a:xfrm>
                <a:prstGeom prst="ellipse">
                  <a:avLst/>
                </a:prstGeom>
                <a:solidFill>
                  <a:srgbClr val="4C789E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55" name="타원 54">
                  <a:extLst>
                    <a:ext uri="{FF2B5EF4-FFF2-40B4-BE49-F238E27FC236}">
                      <a16:creationId xmlns:a16="http://schemas.microsoft.com/office/drawing/2014/main" id="{61F152BE-2798-4845-B90E-1F81032489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2600000">
                  <a:off x="5354375" y="1440554"/>
                  <a:ext cx="1080001" cy="1080000"/>
                </a:xfrm>
                <a:prstGeom prst="ellipse">
                  <a:avLst/>
                </a:prstGeom>
                <a:gradFill flip="none" rotWithShape="1">
                  <a:gsLst>
                    <a:gs pos="69000">
                      <a:srgbClr val="FFFFFF">
                        <a:alpha val="0"/>
                      </a:srgbClr>
                    </a:gs>
                    <a:gs pos="4000">
                      <a:srgbClr val="FFFFFF">
                        <a:alpha val="72000"/>
                      </a:srgbClr>
                    </a:gs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5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7E09CA7-3202-4C0F-93B0-55061F9E376E}"/>
                  </a:ext>
                </a:extLst>
              </p:cNvPr>
              <p:cNvSpPr txBox="1"/>
              <p:nvPr/>
            </p:nvSpPr>
            <p:spPr>
              <a:xfrm>
                <a:off x="5427459" y="2125820"/>
                <a:ext cx="1230189" cy="707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개인정보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algn="ctr"/>
                <a:r>
                  <a:rPr lang="ko-KR" alt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처리자</a:t>
                </a:r>
                <a:endParaRPr lang="en-US" altLang="ko-K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</p:grpSp>
        <p:sp>
          <p:nvSpPr>
            <p:cNvPr id="61" name="AutoShape 3">
              <a:extLst>
                <a:ext uri="{FF2B5EF4-FFF2-40B4-BE49-F238E27FC236}">
                  <a16:creationId xmlns:a16="http://schemas.microsoft.com/office/drawing/2014/main" id="{626CE582-E365-43C4-997E-9647F2C50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1094" y="4041784"/>
              <a:ext cx="4007357" cy="438319"/>
            </a:xfrm>
            <a:prstGeom prst="roundRect">
              <a:avLst>
                <a:gd name="adj" fmla="val 50000"/>
              </a:avLst>
            </a:prstGeom>
            <a:solidFill>
              <a:srgbClr val="4C789E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flatTx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‘</a:t>
              </a: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△△△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' </a:t>
              </a: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해킹 공격에 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</a:t>
              </a: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만명 개인정보 유출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…</a:t>
              </a:r>
            </a:p>
            <a:p>
              <a:pPr algn="ctr"/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과징금 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6</a:t>
              </a: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억</a:t>
              </a:r>
              <a:r>
                <a:rPr lang="en-US" altLang="ko-KR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8</a:t>
              </a:r>
              <a:r>
                <a:rPr lang="ko-KR" altLang="en-US" sz="1400" b="1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천만원 부과</a:t>
              </a: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6620115" y="4653561"/>
              <a:ext cx="4378841" cy="12167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△△△은 </a:t>
              </a:r>
              <a:r>
                <a:rPr lang="ko-KR" altLang="en-US" sz="1000" b="1" u="sng" dirty="0"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웹 방화벽 설정 및 개인정보처리시스템 접속 아이피 제한 등의  조치를 하지 않아 </a:t>
              </a: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해킹 공격을 당한 것으로 조사됐다.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홈페이지 1:1 문의 게시판에 대한 접근통제 미조치로 시스템 오류가 발생</a:t>
              </a:r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000" b="1" u="sng" dirty="0"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이용자의 개인정보가 특정 주소(URL)에 검색 가능한 상태로 노출</a:t>
              </a: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되는 등 두 차례에 걸쳐 총 1만3393명의 개인정보가 유출된 것으로 확인됐다.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6106A45-96E7-4C77-BEF6-1B6C076493C7}"/>
                </a:ext>
              </a:extLst>
            </p:cNvPr>
            <p:cNvSpPr txBox="1"/>
            <p:nvPr/>
          </p:nvSpPr>
          <p:spPr>
            <a:xfrm>
              <a:off x="1268083" y="4556853"/>
              <a:ext cx="4342969" cy="1447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해킹을 통해 고객의 개인정보가 유출된 온라인 명품 플랫폼 </a:t>
              </a:r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‘OO'</a:t>
              </a: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에 </a:t>
              </a:r>
              <a:r>
                <a:rPr lang="ko-KR" altLang="en-US" sz="100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과징금ㆍ과태료</a:t>
              </a: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처분이 내려졌다</a:t>
              </a:r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 </a:t>
              </a: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조사 결과</a:t>
              </a:r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(</a:t>
              </a: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주</a:t>
              </a:r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)OO</a:t>
              </a: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은 </a:t>
              </a:r>
              <a:r>
                <a:rPr lang="ko-KR" altLang="en-US" sz="1000" b="1" u="sng" dirty="0"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사용하지 않는 관리자 계정을 삭제하지 않고 방치</a:t>
              </a: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하였으며</a:t>
              </a:r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000" b="1" u="sng" dirty="0"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개인정보처리시스템에 접근하는 인터넷주소</a:t>
              </a:r>
              <a:r>
                <a:rPr lang="en-US" altLang="ko-KR" sz="1000" b="1" u="sng" dirty="0"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(IP)</a:t>
              </a:r>
              <a:r>
                <a:rPr lang="ko-KR" altLang="en-US" sz="1000" b="1" u="sng" dirty="0"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를 제한하지 않는 등</a:t>
              </a: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보호조치를 제대로 하지 않았다</a:t>
              </a:r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 </a:t>
              </a: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이에 해커가 </a:t>
              </a:r>
              <a:r>
                <a:rPr lang="ko-KR" altLang="en-US" sz="1000" b="1" u="sng" dirty="0"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미사용 관리자 계정을 도용</a:t>
              </a: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하여 해킹을 시도</a:t>
              </a:r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고객의 개인정보를 유출한 것으로 조사 결과 밝혀졌다</a:t>
              </a:r>
              <a:r>
                <a: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.</a:t>
              </a:r>
              <a:endPara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6106A45-96E7-4C77-BEF6-1B6C076493C7}"/>
                </a:ext>
              </a:extLst>
            </p:cNvPr>
            <p:cNvSpPr txBox="1"/>
            <p:nvPr/>
          </p:nvSpPr>
          <p:spPr>
            <a:xfrm>
              <a:off x="8959028" y="5970642"/>
              <a:ext cx="228636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[</a:t>
              </a:r>
              <a:r>
                <a:rPr lang="ko-KR" altLang="en-US" sz="7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출처 </a:t>
              </a:r>
              <a:r>
                <a:rPr lang="en-US" altLang="ko-KR" sz="7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: </a:t>
              </a:r>
              <a:r>
                <a:rPr lang="ko-KR" altLang="en-US" sz="70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뉴시스</a:t>
              </a:r>
              <a:r>
                <a:rPr lang="en-US" altLang="ko-KR" sz="7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1, 2023.04.12.]</a:t>
              </a:r>
              <a:endParaRPr lang="ko-KR" altLang="en-US" sz="7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33" name="그룹 32"/>
            <p:cNvGrpSpPr/>
            <p:nvPr/>
          </p:nvGrpSpPr>
          <p:grpSpPr>
            <a:xfrm>
              <a:off x="6620115" y="4547328"/>
              <a:ext cx="4282290" cy="1686842"/>
              <a:chOff x="2625596" y="3611599"/>
              <a:chExt cx="3260993" cy="1366980"/>
            </a:xfrm>
          </p:grpSpPr>
          <p:sp>
            <p:nvSpPr>
              <p:cNvPr id="34" name="직사각형 33"/>
              <p:cNvSpPr/>
              <p:nvPr/>
            </p:nvSpPr>
            <p:spPr>
              <a:xfrm>
                <a:off x="2625596" y="3611599"/>
                <a:ext cx="3260993" cy="1355448"/>
              </a:xfrm>
              <a:prstGeom prst="rect">
                <a:avLst/>
              </a:prstGeom>
              <a:noFill/>
              <a:ln w="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37" name="직선 연결선 36"/>
              <p:cNvCxnSpPr/>
              <p:nvPr/>
            </p:nvCxnSpPr>
            <p:spPr>
              <a:xfrm flipV="1">
                <a:off x="2625596" y="4967047"/>
                <a:ext cx="3260993" cy="11532"/>
              </a:xfrm>
              <a:prstGeom prst="line">
                <a:avLst/>
              </a:prstGeom>
              <a:ln w="31750">
                <a:solidFill>
                  <a:srgbClr val="4C789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6106A45-96E7-4C77-BEF6-1B6C076493C7}"/>
                </a:ext>
              </a:extLst>
            </p:cNvPr>
            <p:cNvSpPr txBox="1"/>
            <p:nvPr/>
          </p:nvSpPr>
          <p:spPr>
            <a:xfrm>
              <a:off x="3581992" y="5970642"/>
              <a:ext cx="228636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7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[</a:t>
              </a:r>
              <a:r>
                <a:rPr lang="ko-KR" altLang="en-US" sz="7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출처 </a:t>
              </a:r>
              <a:r>
                <a:rPr lang="en-US" altLang="ko-KR" sz="7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: </a:t>
              </a:r>
              <a:r>
                <a:rPr lang="ko-KR" altLang="en-US" sz="7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700" dirty="0" err="1">
                  <a:latin typeface="맑은 고딕" panose="020B0503020000020004" pitchFamily="50" charset="-127"/>
                  <a:ea typeface="맑은 고딕" panose="020B0503020000020004" pitchFamily="50" charset="-127"/>
                </a:rPr>
                <a:t>데일리시큐</a:t>
              </a:r>
              <a:r>
                <a:rPr lang="en-US" altLang="ko-KR" sz="700" dirty="0">
                  <a:latin typeface="맑은 고딕" panose="020B0503020000020004" pitchFamily="50" charset="-127"/>
                  <a:ea typeface="맑은 고딕" panose="020B0503020000020004" pitchFamily="50" charset="-127"/>
                </a:rPr>
                <a:t>, 2022.08.11.]</a:t>
              </a:r>
              <a:endParaRPr lang="ko-KR" altLang="en-US" sz="7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59116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3671867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개인정보보호의 중요성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3357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사례로 보는 개인정보의 중요성</a:t>
            </a:r>
            <a:endParaRPr lang="ko-KR" altLang="en-US" sz="16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01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3912097" y="547887"/>
            <a:ext cx="8279903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2">
            <a:extLst>
              <a:ext uri="{FF2B5EF4-FFF2-40B4-BE49-F238E27FC236}">
                <a16:creationId xmlns:a16="http://schemas.microsoft.com/office/drawing/2014/main" id="{0FF4DD33-338E-562B-3836-CAA92C049BE0}"/>
              </a:ext>
            </a:extLst>
          </p:cNvPr>
          <p:cNvGrpSpPr/>
          <p:nvPr/>
        </p:nvGrpSpPr>
        <p:grpSpPr>
          <a:xfrm>
            <a:off x="821430" y="1856528"/>
            <a:ext cx="10292248" cy="4076676"/>
            <a:chOff x="821430" y="1856528"/>
            <a:chExt cx="10292248" cy="4076676"/>
          </a:xfrm>
        </p:grpSpPr>
        <p:grpSp>
          <p:nvGrpSpPr>
            <p:cNvPr id="56" name="그룹 55"/>
            <p:cNvGrpSpPr/>
            <p:nvPr/>
          </p:nvGrpSpPr>
          <p:grpSpPr>
            <a:xfrm>
              <a:off x="8243384" y="1856528"/>
              <a:ext cx="2870294" cy="4076676"/>
              <a:chOff x="1142000" y="2005086"/>
              <a:chExt cx="2870294" cy="4076676"/>
            </a:xfrm>
          </p:grpSpPr>
          <p:grpSp>
            <p:nvGrpSpPr>
              <p:cNvPr id="57" name="그룹 56"/>
              <p:cNvGrpSpPr/>
              <p:nvPr/>
            </p:nvGrpSpPr>
            <p:grpSpPr>
              <a:xfrm>
                <a:off x="1142000" y="2005086"/>
                <a:ext cx="2870294" cy="4076676"/>
                <a:chOff x="2479706" y="3895807"/>
                <a:chExt cx="7321056" cy="2553334"/>
              </a:xfrm>
            </p:grpSpPr>
            <p:sp>
              <p:nvSpPr>
                <p:cNvPr id="65" name="직사각형 64">
                  <a:extLst>
                    <a:ext uri="{FF2B5EF4-FFF2-40B4-BE49-F238E27FC236}">
                      <a16:creationId xmlns:a16="http://schemas.microsoft.com/office/drawing/2014/main" id="{2342F183-A5B1-4EFB-8B3C-8D111588DEA3}"/>
                    </a:ext>
                  </a:extLst>
                </p:cNvPr>
                <p:cNvSpPr/>
                <p:nvPr/>
              </p:nvSpPr>
              <p:spPr>
                <a:xfrm>
                  <a:off x="2484791" y="3900940"/>
                  <a:ext cx="7315971" cy="2527213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lnSpc>
                      <a:spcPct val="150000"/>
                    </a:lnSpc>
                    <a:buFont typeface="Wingdings" pitchFamily="2" charset="2"/>
                    <a:buChar char="§"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altLang="ko-KR" sz="100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  <a:p>
                  <a:pPr lvl="0" fontAlgn="auto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Wingdings" pitchFamily="2" charset="2"/>
                    <a:buChar char="§"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altLang="ko-KR" sz="1000" dirty="0">
                    <a:solidFill>
                      <a:sysClr val="windowText" lastClr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66" name="직사각형 65"/>
                <p:cNvSpPr/>
                <p:nvPr/>
              </p:nvSpPr>
              <p:spPr>
                <a:xfrm>
                  <a:off x="2479706" y="3895807"/>
                  <a:ext cx="7315970" cy="2553334"/>
                </a:xfrm>
                <a:prstGeom prst="rect">
                  <a:avLst/>
                </a:prstGeom>
                <a:solidFill>
                  <a:srgbClr val="E3EAF4">
                    <a:alpha val="3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sp>
            <p:nvSpPr>
              <p:cNvPr id="58" name="직사각형 57"/>
              <p:cNvSpPr/>
              <p:nvPr/>
            </p:nvSpPr>
            <p:spPr>
              <a:xfrm>
                <a:off x="1837658" y="2209561"/>
                <a:ext cx="1467069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000" b="1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보이스피싱</a:t>
                </a:r>
                <a:endParaRPr lang="en-US" altLang="ko-KR" sz="2000" b="1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59" name="직선 연결선 58"/>
              <p:cNvCxnSpPr/>
              <p:nvPr/>
            </p:nvCxnSpPr>
            <p:spPr>
              <a:xfrm>
                <a:off x="1233432" y="2729006"/>
                <a:ext cx="267551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96969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직사각형 61"/>
              <p:cNvSpPr/>
              <p:nvPr/>
            </p:nvSpPr>
            <p:spPr>
              <a:xfrm>
                <a:off x="1233432" y="2756063"/>
                <a:ext cx="2723412" cy="1020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- </a:t>
                </a:r>
                <a:r>
                  <a:rPr lang="ko-KR" altLang="en-US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유출된 개인정보가 보이스   </a:t>
                </a:r>
                <a:endPara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ko-KR" altLang="en-US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피싱 범죄에 이용되어 </a:t>
                </a:r>
                <a:endPara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</a:t>
                </a:r>
                <a:r>
                  <a:rPr lang="ko-KR" altLang="en-US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정신적</a:t>
                </a:r>
                <a:r>
                  <a:rPr lang="en-US" altLang="ko-KR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, </a:t>
                </a:r>
                <a:r>
                  <a:rPr lang="ko-KR" altLang="en-US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경제적 피해 발생</a:t>
                </a:r>
              </a:p>
            </p:txBody>
          </p:sp>
        </p:grpSp>
        <p:pic>
          <p:nvPicPr>
            <p:cNvPr id="82" name="그림 81">
              <a:extLst>
                <a:ext uri="{FF2B5EF4-FFF2-40B4-BE49-F238E27FC236}">
                  <a16:creationId xmlns:a16="http://schemas.microsoft.com/office/drawing/2014/main" id="{9BAF07E2-3D40-4539-B1F6-45DC38FFF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675" t="5247" r="6587" b="38963"/>
            <a:stretch/>
          </p:blipFill>
          <p:spPr>
            <a:xfrm>
              <a:off x="8719432" y="3902049"/>
              <a:ext cx="1831346" cy="1903430"/>
            </a:xfrm>
            <a:prstGeom prst="roundRect">
              <a:avLst/>
            </a:prstGeom>
          </p:spPr>
        </p:pic>
        <p:grpSp>
          <p:nvGrpSpPr>
            <p:cNvPr id="45" name="그룹 44"/>
            <p:cNvGrpSpPr/>
            <p:nvPr/>
          </p:nvGrpSpPr>
          <p:grpSpPr>
            <a:xfrm>
              <a:off x="4533404" y="1856528"/>
              <a:ext cx="2870294" cy="4076676"/>
              <a:chOff x="1142000" y="2005086"/>
              <a:chExt cx="2870294" cy="4076676"/>
            </a:xfrm>
          </p:grpSpPr>
          <p:grpSp>
            <p:nvGrpSpPr>
              <p:cNvPr id="47" name="그룹 46"/>
              <p:cNvGrpSpPr/>
              <p:nvPr/>
            </p:nvGrpSpPr>
            <p:grpSpPr>
              <a:xfrm>
                <a:off x="1142000" y="2005086"/>
                <a:ext cx="2870294" cy="4076676"/>
                <a:chOff x="2479706" y="3895807"/>
                <a:chExt cx="7321056" cy="2553334"/>
              </a:xfrm>
            </p:grpSpPr>
            <p:sp>
              <p:nvSpPr>
                <p:cNvPr id="52" name="직사각형 51">
                  <a:extLst>
                    <a:ext uri="{FF2B5EF4-FFF2-40B4-BE49-F238E27FC236}">
                      <a16:creationId xmlns:a16="http://schemas.microsoft.com/office/drawing/2014/main" id="{2342F183-A5B1-4EFB-8B3C-8D111588DEA3}"/>
                    </a:ext>
                  </a:extLst>
                </p:cNvPr>
                <p:cNvSpPr/>
                <p:nvPr/>
              </p:nvSpPr>
              <p:spPr>
                <a:xfrm>
                  <a:off x="2484791" y="3900940"/>
                  <a:ext cx="7315971" cy="2527213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lnSpc>
                      <a:spcPct val="150000"/>
                    </a:lnSpc>
                    <a:buFont typeface="Wingdings" pitchFamily="2" charset="2"/>
                    <a:buChar char="§"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altLang="ko-KR" sz="100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  <a:p>
                  <a:pPr lvl="0" fontAlgn="auto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Wingdings" pitchFamily="2" charset="2"/>
                    <a:buChar char="§"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altLang="ko-KR" sz="1000" dirty="0">
                    <a:solidFill>
                      <a:sysClr val="windowText" lastClr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54" name="직사각형 53"/>
                <p:cNvSpPr/>
                <p:nvPr/>
              </p:nvSpPr>
              <p:spPr>
                <a:xfrm>
                  <a:off x="2479706" y="3895807"/>
                  <a:ext cx="7315970" cy="2553334"/>
                </a:xfrm>
                <a:prstGeom prst="rect">
                  <a:avLst/>
                </a:prstGeom>
                <a:solidFill>
                  <a:srgbClr val="E3EAF4">
                    <a:alpha val="3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sp>
            <p:nvSpPr>
              <p:cNvPr id="48" name="직사각형 47"/>
              <p:cNvSpPr/>
              <p:nvPr/>
            </p:nvSpPr>
            <p:spPr>
              <a:xfrm>
                <a:off x="1921014" y="2209561"/>
                <a:ext cx="1300356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000" b="1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명의 도용</a:t>
                </a:r>
                <a:endParaRPr lang="en-US" altLang="ko-KR" sz="2000" b="1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49" name="직선 연결선 48"/>
              <p:cNvCxnSpPr/>
              <p:nvPr/>
            </p:nvCxnSpPr>
            <p:spPr>
              <a:xfrm>
                <a:off x="1233432" y="2729006"/>
                <a:ext cx="267551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96969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직사각형 49"/>
              <p:cNvSpPr/>
              <p:nvPr/>
            </p:nvSpPr>
            <p:spPr>
              <a:xfrm>
                <a:off x="1233432" y="2756063"/>
                <a:ext cx="2723412" cy="1020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- </a:t>
                </a:r>
                <a:r>
                  <a:rPr lang="ko-KR" altLang="en-US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유출된 개인정보를 도용해   </a:t>
                </a:r>
                <a:endPara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</a:t>
                </a:r>
                <a:r>
                  <a:rPr lang="ko-KR" altLang="en-US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도박</a:t>
                </a:r>
                <a:r>
                  <a:rPr lang="en-US" altLang="ko-KR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, </a:t>
                </a:r>
                <a:r>
                  <a:rPr lang="ko-KR" altLang="en-US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성매매 등 범죄에 이용</a:t>
                </a:r>
                <a:r>
                  <a:rPr lang="en-US" altLang="ko-KR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ko-KR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</a:t>
                </a:r>
                <a:r>
                  <a:rPr lang="ko-KR" altLang="en-US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하는</a:t>
                </a:r>
                <a:r>
                  <a:rPr lang="en-US" altLang="ko-KR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</a:t>
                </a:r>
                <a:r>
                  <a:rPr lang="ko-KR" altLang="en-US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피해 발생</a:t>
                </a:r>
              </a:p>
            </p:txBody>
          </p:sp>
        </p:grpSp>
        <p:pic>
          <p:nvPicPr>
            <p:cNvPr id="67" name="Picture 2" descr="자료사진. 기사 내용과 직접적 관련 없음. [연합뉴스TV 제공]">
              <a:extLst>
                <a:ext uri="{FF2B5EF4-FFF2-40B4-BE49-F238E27FC236}">
                  <a16:creationId xmlns:a16="http://schemas.microsoft.com/office/drawing/2014/main" id="{0EE72A3D-717B-498D-8A22-E1B3219232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80" r="24589" b="13149"/>
            <a:stretch/>
          </p:blipFill>
          <p:spPr bwMode="auto">
            <a:xfrm>
              <a:off x="4999926" y="3919052"/>
              <a:ext cx="1840872" cy="1903429"/>
            </a:xfrm>
            <a:prstGeom prst="round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그룹 5"/>
            <p:cNvGrpSpPr/>
            <p:nvPr/>
          </p:nvGrpSpPr>
          <p:grpSpPr>
            <a:xfrm>
              <a:off x="821430" y="1856528"/>
              <a:ext cx="2870294" cy="4076676"/>
              <a:chOff x="1142000" y="2005086"/>
              <a:chExt cx="2870294" cy="4076676"/>
            </a:xfrm>
          </p:grpSpPr>
          <p:grpSp>
            <p:nvGrpSpPr>
              <p:cNvPr id="34" name="그룹 33"/>
              <p:cNvGrpSpPr/>
              <p:nvPr/>
            </p:nvGrpSpPr>
            <p:grpSpPr>
              <a:xfrm>
                <a:off x="1142000" y="2005086"/>
                <a:ext cx="2870294" cy="4076676"/>
                <a:chOff x="2479706" y="3895807"/>
                <a:chExt cx="7321056" cy="2553334"/>
              </a:xfrm>
            </p:grpSpPr>
            <p:sp>
              <p:nvSpPr>
                <p:cNvPr id="35" name="직사각형 34">
                  <a:extLst>
                    <a:ext uri="{FF2B5EF4-FFF2-40B4-BE49-F238E27FC236}">
                      <a16:creationId xmlns:a16="http://schemas.microsoft.com/office/drawing/2014/main" id="{2342F183-A5B1-4EFB-8B3C-8D111588DEA3}"/>
                    </a:ext>
                  </a:extLst>
                </p:cNvPr>
                <p:cNvSpPr/>
                <p:nvPr/>
              </p:nvSpPr>
              <p:spPr>
                <a:xfrm>
                  <a:off x="2484791" y="3900940"/>
                  <a:ext cx="7315971" cy="2527213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lnSpc>
                      <a:spcPct val="150000"/>
                    </a:lnSpc>
                    <a:buFont typeface="Wingdings" pitchFamily="2" charset="2"/>
                    <a:buChar char="§"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altLang="ko-KR" sz="100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  <a:p>
                  <a:pPr lvl="0" fontAlgn="auto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Wingdings" pitchFamily="2" charset="2"/>
                    <a:buChar char="§"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altLang="ko-KR" sz="1000" dirty="0">
                    <a:solidFill>
                      <a:sysClr val="windowText" lastClr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36" name="직사각형 35"/>
                <p:cNvSpPr/>
                <p:nvPr/>
              </p:nvSpPr>
              <p:spPr>
                <a:xfrm>
                  <a:off x="2479706" y="3895807"/>
                  <a:ext cx="7315970" cy="2553334"/>
                </a:xfrm>
                <a:prstGeom prst="rect">
                  <a:avLst/>
                </a:prstGeom>
                <a:solidFill>
                  <a:srgbClr val="E3EAF4">
                    <a:alpha val="3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sp>
            <p:nvSpPr>
              <p:cNvPr id="7" name="직사각형 6"/>
              <p:cNvSpPr/>
              <p:nvPr/>
            </p:nvSpPr>
            <p:spPr>
              <a:xfrm>
                <a:off x="1747889" y="2209561"/>
                <a:ext cx="1646606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ko-KR" altLang="en-US" sz="2000" b="1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사생활 침해 </a:t>
                </a:r>
                <a:endParaRPr lang="en-US" altLang="ko-KR" sz="2000" b="1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9" name="직선 연결선 8"/>
              <p:cNvCxnSpPr/>
              <p:nvPr/>
            </p:nvCxnSpPr>
            <p:spPr>
              <a:xfrm>
                <a:off x="1233432" y="2729006"/>
                <a:ext cx="2675519" cy="0"/>
              </a:xfrm>
              <a:prstGeom prst="lin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96969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직사각형 10"/>
              <p:cNvSpPr/>
              <p:nvPr/>
            </p:nvSpPr>
            <p:spPr>
              <a:xfrm>
                <a:off x="1233432" y="2756063"/>
                <a:ext cx="2723412" cy="1020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- </a:t>
                </a:r>
                <a:r>
                  <a:rPr lang="ko-KR" altLang="en-US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유출된 개인정보가 공유되어   </a:t>
                </a:r>
                <a:endPara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</a:t>
                </a:r>
                <a:r>
                  <a:rPr lang="ko-KR" altLang="en-US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명예훼손</a:t>
                </a:r>
                <a:r>
                  <a:rPr lang="en-US" altLang="ko-KR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, </a:t>
                </a:r>
                <a:r>
                  <a:rPr lang="ko-KR" altLang="en-US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스토킹 등 범죄 </a:t>
                </a:r>
                <a:endParaRPr lang="en-US" altLang="ko-KR" sz="14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ko-KR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</a:t>
                </a:r>
                <a:r>
                  <a:rPr lang="ko-KR" altLang="en-US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피해 발생</a:t>
                </a:r>
              </a:p>
            </p:txBody>
          </p:sp>
          <p:pic>
            <p:nvPicPr>
              <p:cNvPr id="81" name="그림 80">
                <a:extLst>
                  <a:ext uri="{FF2B5EF4-FFF2-40B4-BE49-F238E27FC236}">
                    <a16:creationId xmlns:a16="http://schemas.microsoft.com/office/drawing/2014/main" id="{22013628-7DC5-464D-A0C5-692B8E69C8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1053" r="17402"/>
              <a:stretch/>
            </p:blipFill>
            <p:spPr>
              <a:xfrm>
                <a:off x="1611113" y="4058083"/>
                <a:ext cx="1838281" cy="1903431"/>
              </a:xfrm>
              <a:prstGeom prst="roundRect">
                <a:avLst/>
              </a:prstGeom>
            </p:spPr>
          </p:pic>
        </p:grpSp>
      </p:grpSp>
      <p:sp>
        <p:nvSpPr>
          <p:cNvPr id="68" name="직사각형 67"/>
          <p:cNvSpPr/>
          <p:nvPr/>
        </p:nvSpPr>
        <p:spPr>
          <a:xfrm>
            <a:off x="892076" y="1144238"/>
            <a:ext cx="3279873" cy="326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이용자의 개인정보가 유출된다면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95567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5752088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개인정보보호 가이드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3820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의 개인정보 관리</a:t>
            </a:r>
            <a:endParaRPr lang="ko-KR" altLang="en-US" sz="16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5" name="직선 연결선 14"/>
          <p:cNvCxnSpPr>
            <a:cxnSpLocks/>
            <a:stCxn id="22" idx="3"/>
          </p:cNvCxnSpPr>
          <p:nvPr/>
        </p:nvCxnSpPr>
        <p:spPr>
          <a:xfrm flipV="1">
            <a:off x="6616460" y="547887"/>
            <a:ext cx="5575540" cy="17296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E67DE9C-54EF-4837-AE30-B1943780BCD4}"/>
              </a:ext>
            </a:extLst>
          </p:cNvPr>
          <p:cNvSpPr txBox="1"/>
          <p:nvPr/>
        </p:nvSpPr>
        <p:spPr>
          <a:xfrm>
            <a:off x="6818210" y="3109810"/>
            <a:ext cx="3612627" cy="2769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※ 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이름</a:t>
            </a: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전화번호</a:t>
            </a: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주소</a:t>
            </a: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모두 개인정보에 해당</a:t>
            </a:r>
          </a:p>
        </p:txBody>
      </p:sp>
      <p:sp>
        <p:nvSpPr>
          <p:cNvPr id="37" name="화살표: 아래쪽 124">
            <a:extLst>
              <a:ext uri="{FF2B5EF4-FFF2-40B4-BE49-F238E27FC236}">
                <a16:creationId xmlns:a16="http://schemas.microsoft.com/office/drawing/2014/main" id="{48C59B44-051C-B70E-477A-75771EB0524D}"/>
              </a:ext>
            </a:extLst>
          </p:cNvPr>
          <p:cNvSpPr/>
          <p:nvPr/>
        </p:nvSpPr>
        <p:spPr>
          <a:xfrm>
            <a:off x="5461410" y="2533242"/>
            <a:ext cx="1269179" cy="1193074"/>
          </a:xfrm>
          <a:prstGeom prst="downArrow">
            <a:avLst>
              <a:gd name="adj1" fmla="val 62698"/>
              <a:gd name="adj2" fmla="val 48616"/>
            </a:avLst>
          </a:prstGeom>
          <a:gradFill>
            <a:gsLst>
              <a:gs pos="0">
                <a:schemeClr val="bg1"/>
              </a:gs>
              <a:gs pos="100000">
                <a:srgbClr val="BEBEB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id="{BA79A47B-671D-4501-ABEF-48F5E8558F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572919"/>
              </p:ext>
            </p:extLst>
          </p:nvPr>
        </p:nvGraphicFramePr>
        <p:xfrm>
          <a:off x="1761162" y="1548734"/>
          <a:ext cx="8669675" cy="144748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693129">
                  <a:extLst>
                    <a:ext uri="{9D8B030D-6E8A-4147-A177-3AD203B41FA5}">
                      <a16:colId xmlns:a16="http://schemas.microsoft.com/office/drawing/2014/main" val="2076020445"/>
                    </a:ext>
                  </a:extLst>
                </a:gridCol>
                <a:gridCol w="770969">
                  <a:extLst>
                    <a:ext uri="{9D8B030D-6E8A-4147-A177-3AD203B41FA5}">
                      <a16:colId xmlns:a16="http://schemas.microsoft.com/office/drawing/2014/main" val="2279069555"/>
                    </a:ext>
                  </a:extLst>
                </a:gridCol>
                <a:gridCol w="663403">
                  <a:extLst>
                    <a:ext uri="{9D8B030D-6E8A-4147-A177-3AD203B41FA5}">
                      <a16:colId xmlns:a16="http://schemas.microsoft.com/office/drawing/2014/main" val="1274653326"/>
                    </a:ext>
                  </a:extLst>
                </a:gridCol>
                <a:gridCol w="636140">
                  <a:extLst>
                    <a:ext uri="{9D8B030D-6E8A-4147-A177-3AD203B41FA5}">
                      <a16:colId xmlns:a16="http://schemas.microsoft.com/office/drawing/2014/main" val="33634335"/>
                    </a:ext>
                  </a:extLst>
                </a:gridCol>
                <a:gridCol w="563438">
                  <a:extLst>
                    <a:ext uri="{9D8B030D-6E8A-4147-A177-3AD203B41FA5}">
                      <a16:colId xmlns:a16="http://schemas.microsoft.com/office/drawing/2014/main" val="867855794"/>
                    </a:ext>
                  </a:extLst>
                </a:gridCol>
                <a:gridCol w="572525">
                  <a:extLst>
                    <a:ext uri="{9D8B030D-6E8A-4147-A177-3AD203B41FA5}">
                      <a16:colId xmlns:a16="http://schemas.microsoft.com/office/drawing/2014/main" val="456321286"/>
                    </a:ext>
                  </a:extLst>
                </a:gridCol>
                <a:gridCol w="518000">
                  <a:extLst>
                    <a:ext uri="{9D8B030D-6E8A-4147-A177-3AD203B41FA5}">
                      <a16:colId xmlns:a16="http://schemas.microsoft.com/office/drawing/2014/main" val="3991259430"/>
                    </a:ext>
                  </a:extLst>
                </a:gridCol>
                <a:gridCol w="1035999">
                  <a:extLst>
                    <a:ext uri="{9D8B030D-6E8A-4147-A177-3AD203B41FA5}">
                      <a16:colId xmlns:a16="http://schemas.microsoft.com/office/drawing/2014/main" val="1778893871"/>
                    </a:ext>
                  </a:extLst>
                </a:gridCol>
                <a:gridCol w="2026560">
                  <a:extLst>
                    <a:ext uri="{9D8B030D-6E8A-4147-A177-3AD203B41FA5}">
                      <a16:colId xmlns:a16="http://schemas.microsoft.com/office/drawing/2014/main" val="229087858"/>
                    </a:ext>
                  </a:extLst>
                </a:gridCol>
                <a:gridCol w="1189512">
                  <a:extLst>
                    <a:ext uri="{9D8B030D-6E8A-4147-A177-3AD203B41FA5}">
                      <a16:colId xmlns:a16="http://schemas.microsoft.com/office/drawing/2014/main" val="3874283952"/>
                    </a:ext>
                  </a:extLst>
                </a:gridCol>
              </a:tblGrid>
              <a:tr h="21157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1" kern="0" spc="0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수집일시</a:t>
                      </a:r>
                      <a:endParaRPr lang="ko-KR" altLang="en-US" sz="900" b="1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8197" marR="8197" marT="8197" marB="0" anchor="ctr">
                    <a:lnL>
                      <a:noFill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이용 사업자</a:t>
                      </a:r>
                    </a:p>
                  </a:txBody>
                  <a:tcPr marL="8197" marR="8197" marT="8197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주문번호</a:t>
                      </a:r>
                      <a:endParaRPr lang="en-US" altLang="ko-KR" sz="900" b="1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상품명</a:t>
                      </a:r>
                    </a:p>
                  </a:txBody>
                  <a:tcPr marL="8197" marR="8197" marT="8197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가격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주문자명</a:t>
                      </a:r>
                    </a:p>
                  </a:txBody>
                  <a:tcPr marL="8197" marR="8197" marT="8197" marB="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수령인명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수령인 연락처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수령인 주소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900" b="1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송장번호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482911"/>
                  </a:ext>
                </a:extLst>
              </a:tr>
              <a:tr h="30897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2023.12.26</a:t>
                      </a:r>
                      <a:endParaRPr lang="en-US" altLang="ko-KR" sz="9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rtl="0" fontAlgn="ctr"/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09:00</a:t>
                      </a:r>
                    </a:p>
                  </a:txBody>
                  <a:tcPr marL="8197" marR="8197" marT="8197" marB="0" anchor="ctr">
                    <a:lnL>
                      <a:noFill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OPA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청소기</a:t>
                      </a:r>
                    </a:p>
                  </a:txBody>
                  <a:tcPr marL="8197" marR="8197" marT="8197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123456789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무선청소기</a:t>
                      </a:r>
                    </a:p>
                  </a:txBody>
                  <a:tcPr marL="8197" marR="8197" marT="8197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799,810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홍길동</a:t>
                      </a:r>
                    </a:p>
                  </a:txBody>
                  <a:tcPr marL="8197" marR="8197" marT="8197" marB="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홍길동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010-1234-5678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서울특별시 중구 세종대로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123456789001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039179"/>
                  </a:ext>
                </a:extLst>
              </a:tr>
              <a:tr h="30897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2023.12.31</a:t>
                      </a:r>
                      <a:b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08:56</a:t>
                      </a:r>
                    </a:p>
                  </a:txBody>
                  <a:tcPr marL="8197" marR="8197" marT="8197" marB="0" anchor="ctr">
                    <a:lnL>
                      <a:noFill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OPA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매트</a:t>
                      </a:r>
                    </a:p>
                  </a:txBody>
                  <a:tcPr marL="8197" marR="8197" marT="8197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456789123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온열매트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197" marR="8197" marT="8197" marB="0" anchor="ctr">
                    <a:lnL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283,400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강감찬</a:t>
                      </a:r>
                    </a:p>
                  </a:txBody>
                  <a:tcPr marL="8197" marR="8197" marT="8197" marB="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강감찬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010-7890-1234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서울특별시 서초구 서초대로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456789123456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728837"/>
                  </a:ext>
                </a:extLst>
              </a:tr>
              <a:tr h="30897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2024.01.03</a:t>
                      </a:r>
                      <a:b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14:30</a:t>
                      </a:r>
                    </a:p>
                  </a:txBody>
                  <a:tcPr marL="8197" marR="8197" marT="8197" marB="0" anchor="ctr">
                    <a:lnL>
                      <a:noFill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OPA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가전제품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789123456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냉장고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1,299,460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이순신</a:t>
                      </a:r>
                    </a:p>
                  </a:txBody>
                  <a:tcPr marL="8197" marR="8197" marT="8197" marB="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이순신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010-5678-9012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광주광역시 광산구 상무대로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33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789456123456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749215"/>
                  </a:ext>
                </a:extLst>
              </a:tr>
              <a:tr h="30897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2024.01.15</a:t>
                      </a:r>
                      <a:b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15:40</a:t>
                      </a:r>
                    </a:p>
                  </a:txBody>
                  <a:tcPr marL="8197" marR="8197" marT="8197" marB="0" anchor="ctr">
                    <a:lnL>
                      <a:noFill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OPA</a:t>
                      </a:r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가전제품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654123987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세탁기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709,690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김두한</a:t>
                      </a:r>
                    </a:p>
                  </a:txBody>
                  <a:tcPr marL="8197" marR="8197" marT="8197" marB="0" anchor="ctr">
                    <a:lnL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김두한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010-6543-2109</a:t>
                      </a: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rtl="0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경기도 고양시 일산서구 호수로 </a:t>
                      </a:r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44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147258369369</a:t>
                      </a:r>
                      <a:endParaRPr lang="ko-KR" alt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8197" marR="8197" marT="8197" marB="0" anchor="ctr">
                    <a:lnL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C4C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759388"/>
                  </a:ext>
                </a:extLst>
              </a:tr>
            </a:tbl>
          </a:graphicData>
        </a:graphic>
      </p:graphicFrame>
      <p:sp>
        <p:nvSpPr>
          <p:cNvPr id="47" name="직사각형 46"/>
          <p:cNvSpPr/>
          <p:nvPr/>
        </p:nvSpPr>
        <p:spPr>
          <a:xfrm>
            <a:off x="892076" y="1144238"/>
            <a:ext cx="5994983" cy="326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생각해 봅시다 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– </a:t>
            </a:r>
            <a:r>
              <a:rPr lang="ko-KR" altLang="en-US" sz="1600" dirty="0" err="1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처리하는 개인정보는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DC9512B-38F3-946C-2674-C970E64B73DE}"/>
              </a:ext>
            </a:extLst>
          </p:cNvPr>
          <p:cNvGrpSpPr/>
          <p:nvPr/>
        </p:nvGrpSpPr>
        <p:grpSpPr>
          <a:xfrm>
            <a:off x="2411195" y="3766328"/>
            <a:ext cx="7321056" cy="2795471"/>
            <a:chOff x="2411195" y="3766328"/>
            <a:chExt cx="7321056" cy="2795471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62FB019F-6B92-9823-9E03-17576C17BC87}"/>
                </a:ext>
              </a:extLst>
            </p:cNvPr>
            <p:cNvGrpSpPr/>
            <p:nvPr/>
          </p:nvGrpSpPr>
          <p:grpSpPr>
            <a:xfrm>
              <a:off x="2411195" y="3766328"/>
              <a:ext cx="7321056" cy="2773477"/>
              <a:chOff x="2411195" y="3766328"/>
              <a:chExt cx="7321056" cy="2773477"/>
            </a:xfrm>
          </p:grpSpPr>
          <p:grpSp>
            <p:nvGrpSpPr>
              <p:cNvPr id="81" name="그룹 80"/>
              <p:cNvGrpSpPr/>
              <p:nvPr/>
            </p:nvGrpSpPr>
            <p:grpSpPr>
              <a:xfrm>
                <a:off x="2411195" y="3766328"/>
                <a:ext cx="7321056" cy="2773477"/>
                <a:chOff x="2479706" y="3895807"/>
                <a:chExt cx="7321056" cy="2553334"/>
              </a:xfrm>
            </p:grpSpPr>
            <p:sp>
              <p:nvSpPr>
                <p:cNvPr id="82" name="직사각형 81">
                  <a:extLst>
                    <a:ext uri="{FF2B5EF4-FFF2-40B4-BE49-F238E27FC236}">
                      <a16:creationId xmlns:a16="http://schemas.microsoft.com/office/drawing/2014/main" id="{2342F183-A5B1-4EFB-8B3C-8D111588DEA3}"/>
                    </a:ext>
                  </a:extLst>
                </p:cNvPr>
                <p:cNvSpPr/>
                <p:nvPr/>
              </p:nvSpPr>
              <p:spPr>
                <a:xfrm>
                  <a:off x="2484791" y="3900940"/>
                  <a:ext cx="7315971" cy="2527213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lnSpc>
                      <a:spcPct val="150000"/>
                    </a:lnSpc>
                    <a:buFont typeface="Wingdings" pitchFamily="2" charset="2"/>
                    <a:buChar char="§"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altLang="ko-KR" sz="100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  <a:p>
                  <a:pPr lvl="0" fontAlgn="auto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Wingdings" pitchFamily="2" charset="2"/>
                    <a:buChar char="§"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altLang="ko-KR" sz="1000" dirty="0">
                    <a:solidFill>
                      <a:sysClr val="windowText" lastClr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86" name="직사각형 85"/>
                <p:cNvSpPr/>
                <p:nvPr/>
              </p:nvSpPr>
              <p:spPr>
                <a:xfrm>
                  <a:off x="2479706" y="3895807"/>
                  <a:ext cx="7315971" cy="2553334"/>
                </a:xfrm>
                <a:prstGeom prst="rect">
                  <a:avLst/>
                </a:prstGeom>
                <a:solidFill>
                  <a:srgbClr val="E3EAF4">
                    <a:alpha val="3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cxnSp>
            <p:nvCxnSpPr>
              <p:cNvPr id="98" name="직선 화살표 연결선 97">
                <a:extLst>
                  <a:ext uri="{FF2B5EF4-FFF2-40B4-BE49-F238E27FC236}">
                    <a16:creationId xmlns:a16="http://schemas.microsoft.com/office/drawing/2014/main" id="{111D8069-A015-9CB5-B600-1517664EDB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5555" y="5598064"/>
                <a:ext cx="1536442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직선 화살표 연결선 98"/>
              <p:cNvCxnSpPr/>
              <p:nvPr/>
            </p:nvCxnSpPr>
            <p:spPr>
              <a:xfrm>
                <a:off x="7323207" y="5600002"/>
                <a:ext cx="561067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" name="그룹 3"/>
              <p:cNvGrpSpPr/>
              <p:nvPr/>
            </p:nvGrpSpPr>
            <p:grpSpPr>
              <a:xfrm>
                <a:off x="2770027" y="5064223"/>
                <a:ext cx="1293311" cy="1010539"/>
                <a:chOff x="5701103" y="3945937"/>
                <a:chExt cx="883349" cy="759233"/>
              </a:xfrm>
            </p:grpSpPr>
            <p:grpSp>
              <p:nvGrpSpPr>
                <p:cNvPr id="83" name="그룹 82"/>
                <p:cNvGrpSpPr/>
                <p:nvPr/>
              </p:nvGrpSpPr>
              <p:grpSpPr>
                <a:xfrm>
                  <a:off x="5748335" y="3953358"/>
                  <a:ext cx="751812" cy="751812"/>
                  <a:chOff x="354878" y="4700002"/>
                  <a:chExt cx="985235" cy="985235"/>
                </a:xfrm>
              </p:grpSpPr>
              <p:sp>
                <p:nvSpPr>
                  <p:cNvPr id="84" name="원호 83">
                    <a:extLst>
                      <a:ext uri="{FF2B5EF4-FFF2-40B4-BE49-F238E27FC236}">
                        <a16:creationId xmlns:a16="http://schemas.microsoft.com/office/drawing/2014/main" id="{C7E461F6-661F-9F1B-4E77-7DF8F1289155}"/>
                      </a:ext>
                    </a:extLst>
                  </p:cNvPr>
                  <p:cNvSpPr/>
                  <p:nvPr/>
                </p:nvSpPr>
                <p:spPr>
                  <a:xfrm>
                    <a:off x="354878" y="4700002"/>
                    <a:ext cx="985235" cy="985235"/>
                  </a:xfrm>
                  <a:prstGeom prst="arc">
                    <a:avLst>
                      <a:gd name="adj1" fmla="val 20050593"/>
                      <a:gd name="adj2" fmla="val 9755619"/>
                    </a:avLst>
                  </a:prstGeom>
                  <a:noFill/>
                  <a:ln w="38100">
                    <a:solidFill>
                      <a:srgbClr val="7F7F7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sz="1000" dirty="0">
                      <a:solidFill>
                        <a:prstClr val="white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85" name="타원 84">
                    <a:extLst>
                      <a:ext uri="{FF2B5EF4-FFF2-40B4-BE49-F238E27FC236}">
                        <a16:creationId xmlns:a16="http://schemas.microsoft.com/office/drawing/2014/main" id="{F3248DE8-86EA-773E-2381-E2973805B8EE}"/>
                      </a:ext>
                    </a:extLst>
                  </p:cNvPr>
                  <p:cNvSpPr/>
                  <p:nvPr/>
                </p:nvSpPr>
                <p:spPr>
                  <a:xfrm>
                    <a:off x="418894" y="4754198"/>
                    <a:ext cx="857202" cy="857202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sz="1000" dirty="0">
                      <a:solidFill>
                        <a:prstClr val="white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</p:grpSp>
            <p:pic>
              <p:nvPicPr>
                <p:cNvPr id="6" name="그림 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013" y="4116876"/>
                  <a:ext cx="445360" cy="44536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</p:spPr>
            </p:pic>
            <p:sp>
              <p:nvSpPr>
                <p:cNvPr id="57" name="TextBox 57">
                  <a:extLst>
                    <a:ext uri="{FF2B5EF4-FFF2-40B4-BE49-F238E27FC236}">
                      <a16:creationId xmlns:a16="http://schemas.microsoft.com/office/drawing/2014/main" id="{7D2CBB6A-FBD9-C0DA-A789-FFCB049512E1}"/>
                    </a:ext>
                  </a:extLst>
                </p:cNvPr>
                <p:cNvSpPr txBox="1"/>
                <p:nvPr/>
              </p:nvSpPr>
              <p:spPr>
                <a:xfrm>
                  <a:off x="5701103" y="3945937"/>
                  <a:ext cx="883349" cy="1978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쇼핑몰 또는 </a:t>
                  </a:r>
                  <a:r>
                    <a:rPr kumimoji="0" lang="ko-KR" alt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자사몰</a:t>
                  </a:r>
                  <a:endParaRPr kumimoji="0" lang="ko-KR" alt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grpSp>
            <p:nvGrpSpPr>
              <p:cNvPr id="2" name="그룹 1"/>
              <p:cNvGrpSpPr/>
              <p:nvPr/>
            </p:nvGrpSpPr>
            <p:grpSpPr>
              <a:xfrm>
                <a:off x="5935884" y="5082269"/>
                <a:ext cx="1293311" cy="1000661"/>
                <a:chOff x="3181705" y="4745285"/>
                <a:chExt cx="883349" cy="751812"/>
              </a:xfrm>
            </p:grpSpPr>
            <p:grpSp>
              <p:nvGrpSpPr>
                <p:cNvPr id="109" name="그룹 108"/>
                <p:cNvGrpSpPr/>
                <p:nvPr/>
              </p:nvGrpSpPr>
              <p:grpSpPr>
                <a:xfrm>
                  <a:off x="3232726" y="4745285"/>
                  <a:ext cx="751812" cy="751812"/>
                  <a:chOff x="354878" y="4700000"/>
                  <a:chExt cx="985235" cy="985235"/>
                </a:xfrm>
              </p:grpSpPr>
              <p:sp>
                <p:nvSpPr>
                  <p:cNvPr id="110" name="원호 109">
                    <a:extLst>
                      <a:ext uri="{FF2B5EF4-FFF2-40B4-BE49-F238E27FC236}">
                        <a16:creationId xmlns:a16="http://schemas.microsoft.com/office/drawing/2014/main" id="{C7E461F6-661F-9F1B-4E77-7DF8F1289155}"/>
                      </a:ext>
                    </a:extLst>
                  </p:cNvPr>
                  <p:cNvSpPr/>
                  <p:nvPr/>
                </p:nvSpPr>
                <p:spPr>
                  <a:xfrm>
                    <a:off x="354878" y="4700000"/>
                    <a:ext cx="985235" cy="985235"/>
                  </a:xfrm>
                  <a:prstGeom prst="arc">
                    <a:avLst>
                      <a:gd name="adj1" fmla="val 20050593"/>
                      <a:gd name="adj2" fmla="val 9755619"/>
                    </a:avLst>
                  </a:prstGeom>
                  <a:noFill/>
                  <a:ln w="38100">
                    <a:solidFill>
                      <a:srgbClr val="7F7F7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sz="1000" dirty="0">
                      <a:solidFill>
                        <a:prstClr val="white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111" name="타원 110">
                    <a:extLst>
                      <a:ext uri="{FF2B5EF4-FFF2-40B4-BE49-F238E27FC236}">
                        <a16:creationId xmlns:a16="http://schemas.microsoft.com/office/drawing/2014/main" id="{F3248DE8-86EA-773E-2381-E2973805B8EE}"/>
                      </a:ext>
                    </a:extLst>
                  </p:cNvPr>
                  <p:cNvSpPr/>
                  <p:nvPr/>
                </p:nvSpPr>
                <p:spPr>
                  <a:xfrm>
                    <a:off x="418894" y="4754198"/>
                    <a:ext cx="857202" cy="857202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sz="1000" dirty="0">
                      <a:solidFill>
                        <a:prstClr val="white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</p:grpSp>
            <p:pic>
              <p:nvPicPr>
                <p:cNvPr id="10" name="그림 9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85891" y="4943771"/>
                  <a:ext cx="445479" cy="445479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</p:spPr>
            </p:pic>
            <p:sp>
              <p:nvSpPr>
                <p:cNvPr id="112" name="TextBox 57">
                  <a:extLst>
                    <a:ext uri="{FF2B5EF4-FFF2-40B4-BE49-F238E27FC236}">
                      <a16:creationId xmlns:a16="http://schemas.microsoft.com/office/drawing/2014/main" id="{7D2CBB6A-FBD9-C0DA-A789-FFCB049512E1}"/>
                    </a:ext>
                  </a:extLst>
                </p:cNvPr>
                <p:cNvSpPr txBox="1"/>
                <p:nvPr/>
              </p:nvSpPr>
              <p:spPr>
                <a:xfrm>
                  <a:off x="3181705" y="4748744"/>
                  <a:ext cx="883349" cy="1978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이용사업자</a:t>
                  </a:r>
                  <a:r>
                    <a:rPr kumimoji="0" lang="en-US" altLang="ko-KR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(</a:t>
                  </a:r>
                  <a:r>
                    <a:rPr kumimoji="0" lang="ko-KR" alt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판매자</a:t>
                  </a:r>
                  <a:r>
                    <a:rPr kumimoji="0" lang="en-US" altLang="ko-KR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)</a:t>
                  </a:r>
                  <a:endParaRPr kumimoji="0" lang="ko-KR" alt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grpSp>
            <p:nvGrpSpPr>
              <p:cNvPr id="7" name="그룹 6"/>
              <p:cNvGrpSpPr/>
              <p:nvPr/>
            </p:nvGrpSpPr>
            <p:grpSpPr>
              <a:xfrm>
                <a:off x="7927817" y="5082269"/>
                <a:ext cx="1100727" cy="1026100"/>
                <a:chOff x="5748335" y="5597699"/>
                <a:chExt cx="751812" cy="770924"/>
              </a:xfrm>
            </p:grpSpPr>
            <p:grpSp>
              <p:nvGrpSpPr>
                <p:cNvPr id="106" name="그룹 105"/>
                <p:cNvGrpSpPr/>
                <p:nvPr/>
              </p:nvGrpSpPr>
              <p:grpSpPr>
                <a:xfrm>
                  <a:off x="5748335" y="5616811"/>
                  <a:ext cx="751812" cy="751812"/>
                  <a:chOff x="354878" y="4700002"/>
                  <a:chExt cx="985235" cy="985235"/>
                </a:xfrm>
              </p:grpSpPr>
              <p:sp>
                <p:nvSpPr>
                  <p:cNvPr id="107" name="원호 106">
                    <a:extLst>
                      <a:ext uri="{FF2B5EF4-FFF2-40B4-BE49-F238E27FC236}">
                        <a16:creationId xmlns:a16="http://schemas.microsoft.com/office/drawing/2014/main" id="{C7E461F6-661F-9F1B-4E77-7DF8F1289155}"/>
                      </a:ext>
                    </a:extLst>
                  </p:cNvPr>
                  <p:cNvSpPr/>
                  <p:nvPr/>
                </p:nvSpPr>
                <p:spPr>
                  <a:xfrm>
                    <a:off x="354878" y="4700002"/>
                    <a:ext cx="985235" cy="985235"/>
                  </a:xfrm>
                  <a:prstGeom prst="arc">
                    <a:avLst>
                      <a:gd name="adj1" fmla="val 20050593"/>
                      <a:gd name="adj2" fmla="val 9755619"/>
                    </a:avLst>
                  </a:prstGeom>
                  <a:noFill/>
                  <a:ln w="38100">
                    <a:solidFill>
                      <a:srgbClr val="7F7F7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sz="1000" dirty="0">
                      <a:solidFill>
                        <a:prstClr val="white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108" name="타원 107">
                    <a:extLst>
                      <a:ext uri="{FF2B5EF4-FFF2-40B4-BE49-F238E27FC236}">
                        <a16:creationId xmlns:a16="http://schemas.microsoft.com/office/drawing/2014/main" id="{F3248DE8-86EA-773E-2381-E2973805B8EE}"/>
                      </a:ext>
                    </a:extLst>
                  </p:cNvPr>
                  <p:cNvSpPr/>
                  <p:nvPr/>
                </p:nvSpPr>
                <p:spPr>
                  <a:xfrm>
                    <a:off x="418894" y="4754198"/>
                    <a:ext cx="857202" cy="857202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sz="1000" dirty="0">
                      <a:solidFill>
                        <a:prstClr val="white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</p:grpSp>
            <p:pic>
              <p:nvPicPr>
                <p:cNvPr id="8" name="그림 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00116" y="5763629"/>
                  <a:ext cx="475152" cy="475152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</p:spPr>
            </p:pic>
            <p:sp>
              <p:nvSpPr>
                <p:cNvPr id="113" name="TextBox 57">
                  <a:extLst>
                    <a:ext uri="{FF2B5EF4-FFF2-40B4-BE49-F238E27FC236}">
                      <a16:creationId xmlns:a16="http://schemas.microsoft.com/office/drawing/2014/main" id="{7D2CBB6A-FBD9-C0DA-A789-FFCB049512E1}"/>
                    </a:ext>
                  </a:extLst>
                </p:cNvPr>
                <p:cNvSpPr txBox="1"/>
                <p:nvPr/>
              </p:nvSpPr>
              <p:spPr>
                <a:xfrm>
                  <a:off x="5915013" y="5597699"/>
                  <a:ext cx="437937" cy="1978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이용자</a:t>
                  </a:r>
                </a:p>
              </p:txBody>
            </p:sp>
          </p:grpSp>
          <p:grpSp>
            <p:nvGrpSpPr>
              <p:cNvPr id="9" name="그룹 8"/>
              <p:cNvGrpSpPr/>
              <p:nvPr/>
            </p:nvGrpSpPr>
            <p:grpSpPr>
              <a:xfrm>
                <a:off x="4421725" y="3863633"/>
                <a:ext cx="1100727" cy="1000661"/>
                <a:chOff x="8208537" y="4741199"/>
                <a:chExt cx="751812" cy="751812"/>
              </a:xfrm>
            </p:grpSpPr>
            <p:grpSp>
              <p:nvGrpSpPr>
                <p:cNvPr id="103" name="그룹 102"/>
                <p:cNvGrpSpPr/>
                <p:nvPr/>
              </p:nvGrpSpPr>
              <p:grpSpPr>
                <a:xfrm>
                  <a:off x="8208537" y="4741199"/>
                  <a:ext cx="751812" cy="751812"/>
                  <a:chOff x="354878" y="4700002"/>
                  <a:chExt cx="985235" cy="985235"/>
                </a:xfrm>
              </p:grpSpPr>
              <p:sp>
                <p:nvSpPr>
                  <p:cNvPr id="104" name="원호 103">
                    <a:extLst>
                      <a:ext uri="{FF2B5EF4-FFF2-40B4-BE49-F238E27FC236}">
                        <a16:creationId xmlns:a16="http://schemas.microsoft.com/office/drawing/2014/main" id="{C7E461F6-661F-9F1B-4E77-7DF8F1289155}"/>
                      </a:ext>
                    </a:extLst>
                  </p:cNvPr>
                  <p:cNvSpPr/>
                  <p:nvPr/>
                </p:nvSpPr>
                <p:spPr>
                  <a:xfrm>
                    <a:off x="354878" y="4700002"/>
                    <a:ext cx="985235" cy="985235"/>
                  </a:xfrm>
                  <a:prstGeom prst="arc">
                    <a:avLst>
                      <a:gd name="adj1" fmla="val 20050593"/>
                      <a:gd name="adj2" fmla="val 9755619"/>
                    </a:avLst>
                  </a:prstGeom>
                  <a:noFill/>
                  <a:ln w="38100">
                    <a:solidFill>
                      <a:srgbClr val="7F7F7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sz="1000" dirty="0">
                      <a:solidFill>
                        <a:prstClr val="white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105" name="타원 104">
                    <a:extLst>
                      <a:ext uri="{FF2B5EF4-FFF2-40B4-BE49-F238E27FC236}">
                        <a16:creationId xmlns:a16="http://schemas.microsoft.com/office/drawing/2014/main" id="{F3248DE8-86EA-773E-2381-E2973805B8EE}"/>
                      </a:ext>
                    </a:extLst>
                  </p:cNvPr>
                  <p:cNvSpPr/>
                  <p:nvPr/>
                </p:nvSpPr>
                <p:spPr>
                  <a:xfrm>
                    <a:off x="418894" y="4754198"/>
                    <a:ext cx="857202" cy="857202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ko-KR" altLang="en-US" sz="1000" dirty="0">
                      <a:solidFill>
                        <a:prstClr val="white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</p:grpSp>
            <p:pic>
              <p:nvPicPr>
                <p:cNvPr id="3" name="그림 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61762" y="4961000"/>
                  <a:ext cx="445360" cy="44536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</p:spPr>
            </p:pic>
            <p:sp>
              <p:nvSpPr>
                <p:cNvPr id="115" name="TextBox 57">
                  <a:extLst>
                    <a:ext uri="{FF2B5EF4-FFF2-40B4-BE49-F238E27FC236}">
                      <a16:creationId xmlns:a16="http://schemas.microsoft.com/office/drawing/2014/main" id="{7D2CBB6A-FBD9-C0DA-A789-FFCB049512E1}"/>
                    </a:ext>
                  </a:extLst>
                </p:cNvPr>
                <p:cNvSpPr txBox="1"/>
                <p:nvPr/>
              </p:nvSpPr>
              <p:spPr>
                <a:xfrm>
                  <a:off x="8265484" y="4750128"/>
                  <a:ext cx="694864" cy="1709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1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셀러툴</a:t>
                  </a:r>
                  <a:r>
                    <a:rPr kumimoji="0" lang="ko-KR" alt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 사업자</a:t>
                  </a:r>
                </a:p>
              </p:txBody>
            </p:sp>
          </p:grpSp>
          <p:sp>
            <p:nvSpPr>
              <p:cNvPr id="116" name="TextBox 57">
                <a:extLst>
                  <a:ext uri="{FF2B5EF4-FFF2-40B4-BE49-F238E27FC236}">
                    <a16:creationId xmlns:a16="http://schemas.microsoft.com/office/drawing/2014/main" id="{ED07A024-AD61-4151-9253-4DA55CB8DD01}"/>
                  </a:ext>
                </a:extLst>
              </p:cNvPr>
              <p:cNvSpPr txBox="1"/>
              <p:nvPr/>
            </p:nvSpPr>
            <p:spPr>
              <a:xfrm>
                <a:off x="4140519" y="4820996"/>
                <a:ext cx="2923056" cy="300871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>
                  <a:defRPr/>
                </a:pPr>
                <a:r>
                  <a:rPr lang="ko-KR" altLang="en-US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주문 정보 확인</a:t>
                </a:r>
              </a:p>
            </p:txBody>
          </p:sp>
          <p:sp>
            <p:nvSpPr>
              <p:cNvPr id="118" name="TextBox 57">
                <a:extLst>
                  <a:ext uri="{FF2B5EF4-FFF2-40B4-BE49-F238E27FC236}">
                    <a16:creationId xmlns:a16="http://schemas.microsoft.com/office/drawing/2014/main" id="{3A03C647-A4C4-220A-610A-C390590763AE}"/>
                  </a:ext>
                </a:extLst>
              </p:cNvPr>
              <p:cNvSpPr txBox="1"/>
              <p:nvPr/>
            </p:nvSpPr>
            <p:spPr>
              <a:xfrm>
                <a:off x="3855329" y="5859774"/>
                <a:ext cx="2330598" cy="53826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>
                  <a:defRPr/>
                </a:pPr>
                <a:r>
                  <a:rPr lang="en-US" altLang="ko-KR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※ </a:t>
                </a:r>
                <a:r>
                  <a:rPr lang="ko-KR" altLang="en-US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업무위탁</a:t>
                </a:r>
                <a:r>
                  <a:rPr lang="en-US" altLang="ko-KR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, </a:t>
                </a:r>
                <a:r>
                  <a:rPr lang="ko-KR" altLang="en-US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직접수집</a:t>
                </a:r>
                <a:r>
                  <a:rPr lang="en-US" altLang="ko-KR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,</a:t>
                </a:r>
                <a:r>
                  <a:rPr lang="ko-KR" altLang="en-US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제</a:t>
                </a:r>
                <a:r>
                  <a:rPr lang="en-US" altLang="ko-KR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3</a:t>
                </a:r>
                <a:r>
                  <a:rPr lang="ko-KR" altLang="en-US" sz="900" b="1" dirty="0" err="1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자제공</a:t>
                </a:r>
                <a:r>
                  <a:rPr lang="en-US" altLang="ko-KR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</a:t>
                </a:r>
                <a:r>
                  <a:rPr lang="ko-KR" altLang="en-US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형태로 </a:t>
                </a:r>
                <a:endParaRPr lang="en-US" altLang="ko-KR" sz="9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algn="ctr">
                  <a:defRPr/>
                </a:pPr>
                <a:r>
                  <a:rPr lang="ko-KR" altLang="en-US" sz="900" b="1" dirty="0" err="1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주문정보</a:t>
                </a:r>
                <a:r>
                  <a:rPr lang="en-US" altLang="ko-KR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, </a:t>
                </a:r>
                <a:r>
                  <a:rPr lang="ko-KR" altLang="en-US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상품 정보 등 수집</a:t>
                </a:r>
                <a:r>
                  <a:rPr lang="en-US" altLang="ko-KR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, </a:t>
                </a:r>
                <a:r>
                  <a:rPr lang="ko-KR" altLang="en-US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등록</a:t>
                </a:r>
              </a:p>
            </p:txBody>
          </p:sp>
          <p:sp>
            <p:nvSpPr>
              <p:cNvPr id="42" name="TextBox 57">
                <a:extLst>
                  <a:ext uri="{FF2B5EF4-FFF2-40B4-BE49-F238E27FC236}">
                    <a16:creationId xmlns:a16="http://schemas.microsoft.com/office/drawing/2014/main" id="{ED07A024-AD61-4151-9253-4DA55CB8DD01}"/>
                  </a:ext>
                </a:extLst>
              </p:cNvPr>
              <p:cNvSpPr txBox="1"/>
              <p:nvPr/>
            </p:nvSpPr>
            <p:spPr>
              <a:xfrm>
                <a:off x="3464204" y="4713271"/>
                <a:ext cx="1621391" cy="53826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>
                  <a:defRPr/>
                </a:pPr>
                <a:r>
                  <a:rPr lang="ko-KR" altLang="en-US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업무 위탁</a:t>
                </a:r>
                <a:endParaRPr lang="en-US" altLang="ko-KR" sz="9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algn="ctr">
                  <a:defRPr/>
                </a:pPr>
                <a:r>
                  <a:rPr lang="en-US" altLang="ko-KR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(</a:t>
                </a:r>
                <a:r>
                  <a:rPr lang="ko-KR" altLang="en-US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상품등록</a:t>
                </a:r>
                <a:r>
                  <a:rPr lang="en-US" altLang="ko-KR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, </a:t>
                </a:r>
                <a:r>
                  <a:rPr lang="ko-KR" altLang="en-US" sz="900" b="1" dirty="0" err="1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주문관리</a:t>
                </a:r>
                <a:r>
                  <a:rPr lang="ko-KR" altLang="en-US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등</a:t>
                </a:r>
                <a:r>
                  <a:rPr lang="en-US" altLang="ko-KR" sz="900" b="1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)</a:t>
                </a:r>
                <a:endParaRPr lang="ko-KR" altLang="en-US" sz="9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cxnSp>
            <p:nvCxnSpPr>
              <p:cNvPr id="64" name="직선 화살표 연결선 63"/>
              <p:cNvCxnSpPr/>
              <p:nvPr/>
            </p:nvCxnSpPr>
            <p:spPr>
              <a:xfrm>
                <a:off x="5013903" y="4979606"/>
                <a:ext cx="0" cy="524949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그룹 10"/>
              <p:cNvGrpSpPr/>
              <p:nvPr/>
            </p:nvGrpSpPr>
            <p:grpSpPr>
              <a:xfrm>
                <a:off x="3197737" y="6047388"/>
                <a:ext cx="5407783" cy="251270"/>
                <a:chOff x="3197737" y="6094768"/>
                <a:chExt cx="5407783" cy="251270"/>
              </a:xfrm>
            </p:grpSpPr>
            <p:pic>
              <p:nvPicPr>
                <p:cNvPr id="20" name="그림 19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97737" y="6094768"/>
                  <a:ext cx="5407783" cy="251270"/>
                </a:xfrm>
                <a:prstGeom prst="rect">
                  <a:avLst/>
                </a:prstGeom>
              </p:spPr>
            </p:pic>
            <p:cxnSp>
              <p:nvCxnSpPr>
                <p:cNvPr id="28" name="직선 연결선 27"/>
                <p:cNvCxnSpPr/>
                <p:nvPr/>
              </p:nvCxnSpPr>
              <p:spPr>
                <a:xfrm>
                  <a:off x="8594578" y="6212587"/>
                  <a:ext cx="0" cy="125635"/>
                </a:xfrm>
                <a:prstGeom prst="line">
                  <a:avLst/>
                </a:prstGeom>
                <a:ln w="19050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7" name="TextBox 57">
              <a:extLst>
                <a:ext uri="{FF2B5EF4-FFF2-40B4-BE49-F238E27FC236}">
                  <a16:creationId xmlns:a16="http://schemas.microsoft.com/office/drawing/2014/main" id="{ED07A024-AD61-4151-9253-4DA55CB8DD01}"/>
                </a:ext>
              </a:extLst>
            </p:cNvPr>
            <p:cNvSpPr txBox="1"/>
            <p:nvPr/>
          </p:nvSpPr>
          <p:spPr>
            <a:xfrm>
              <a:off x="4607652" y="6260928"/>
              <a:ext cx="2923056" cy="30087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defRPr/>
              </a:pPr>
              <a:r>
                <a:rPr lang="ko-KR" altLang="en-US" sz="1000" b="1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상품 구매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5149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3820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의 개인정보 관리</a:t>
            </a:r>
            <a:endParaRPr lang="ko-KR" altLang="en-US" sz="16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2" name="제목 1"/>
          <p:cNvSpPr>
            <a:spLocks noGrp="1"/>
          </p:cNvSpPr>
          <p:nvPr>
            <p:ph type="title"/>
          </p:nvPr>
        </p:nvSpPr>
        <p:spPr>
          <a:xfrm>
            <a:off x="864372" y="351739"/>
            <a:ext cx="5834080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개인정보보호 가이드</a:t>
            </a:r>
          </a:p>
        </p:txBody>
      </p:sp>
      <p:sp>
        <p:nvSpPr>
          <p:cNvPr id="83" name="직사각형 82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85" name="직선 연결선 84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7">
            <a:extLst>
              <a:ext uri="{FF2B5EF4-FFF2-40B4-BE49-F238E27FC236}">
                <a16:creationId xmlns:a16="http://schemas.microsoft.com/office/drawing/2014/main" id="{0F7589A3-BB6B-84D4-9C6F-7680D9E3A42A}"/>
              </a:ext>
            </a:extLst>
          </p:cNvPr>
          <p:cNvGrpSpPr/>
          <p:nvPr/>
        </p:nvGrpSpPr>
        <p:grpSpPr>
          <a:xfrm>
            <a:off x="1052623" y="1298371"/>
            <a:ext cx="10079666" cy="5441541"/>
            <a:chOff x="1052623" y="1298371"/>
            <a:chExt cx="10079666" cy="5441541"/>
          </a:xfrm>
        </p:grpSpPr>
        <p:grpSp>
          <p:nvGrpSpPr>
            <p:cNvPr id="3" name="그룹 2"/>
            <p:cNvGrpSpPr/>
            <p:nvPr/>
          </p:nvGrpSpPr>
          <p:grpSpPr>
            <a:xfrm>
              <a:off x="1052623" y="1298371"/>
              <a:ext cx="10079666" cy="5441541"/>
              <a:chOff x="1052623" y="1298371"/>
              <a:chExt cx="10079666" cy="5441541"/>
            </a:xfrm>
          </p:grpSpPr>
          <p:grpSp>
            <p:nvGrpSpPr>
              <p:cNvPr id="4" name="그룹 3"/>
              <p:cNvGrpSpPr/>
              <p:nvPr/>
            </p:nvGrpSpPr>
            <p:grpSpPr>
              <a:xfrm>
                <a:off x="1052623" y="1298371"/>
                <a:ext cx="10079666" cy="3357334"/>
                <a:chOff x="1052623" y="1441592"/>
                <a:chExt cx="10079666" cy="3357334"/>
              </a:xfrm>
            </p:grpSpPr>
            <p:sp>
              <p:nvSpPr>
                <p:cNvPr id="35" name="직사각형 34">
                  <a:extLst>
                    <a:ext uri="{FF2B5EF4-FFF2-40B4-BE49-F238E27FC236}">
                      <a16:creationId xmlns:a16="http://schemas.microsoft.com/office/drawing/2014/main" id="{2342F183-A5B1-4EFB-8B3C-8D111588DEA3}"/>
                    </a:ext>
                  </a:extLst>
                </p:cNvPr>
                <p:cNvSpPr/>
                <p:nvPr/>
              </p:nvSpPr>
              <p:spPr>
                <a:xfrm>
                  <a:off x="1052623" y="1441592"/>
                  <a:ext cx="10079666" cy="180987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lnSpc>
                      <a:spcPct val="150000"/>
                    </a:lnSpc>
                    <a:buFont typeface="Wingdings" pitchFamily="2" charset="2"/>
                    <a:buChar char="§"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altLang="ko-KR" sz="1000" dirty="0"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  <a:p>
                  <a:pPr lvl="0" fontAlgn="auto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Wingdings" pitchFamily="2" charset="2"/>
                    <a:buChar char="§"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altLang="ko-KR" sz="1000" dirty="0">
                    <a:solidFill>
                      <a:sysClr val="windowText" lastClr="00000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41" name="직사각형 40"/>
                <p:cNvSpPr/>
                <p:nvPr/>
              </p:nvSpPr>
              <p:spPr>
                <a:xfrm>
                  <a:off x="1291937" y="1462948"/>
                  <a:ext cx="9701680" cy="333597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lvl="0" indent="-285750" algn="just" latinLnBrk="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/>
                  </a:pPr>
                  <a:r>
                    <a:rPr kumimoji="1" lang="ko-KR" altLang="en-US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이용사업자</a:t>
                  </a:r>
                  <a:r>
                    <a:rPr kumimoji="1" lang="en-US" altLang="ko-KR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(</a:t>
                  </a:r>
                  <a:r>
                    <a:rPr kumimoji="1" lang="ko-KR" altLang="en-US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판매자</a:t>
                  </a:r>
                  <a:r>
                    <a:rPr kumimoji="1" lang="en-US" altLang="ko-KR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)</a:t>
                  </a:r>
                  <a:r>
                    <a:rPr kumimoji="1" lang="ko-KR" altLang="en-US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는 관련 법령</a:t>
                  </a:r>
                  <a:r>
                    <a:rPr kumimoji="1" lang="en-US" altLang="ko-KR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(</a:t>
                  </a:r>
                  <a:r>
                    <a:rPr kumimoji="1" lang="ko-KR" altLang="en-US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개인정보보호법 제</a:t>
                  </a:r>
                  <a:r>
                    <a:rPr kumimoji="1" lang="en-US" altLang="ko-KR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26</a:t>
                  </a:r>
                  <a:r>
                    <a:rPr kumimoji="1" lang="ko-KR" altLang="en-US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조 제</a:t>
                  </a:r>
                  <a:r>
                    <a:rPr kumimoji="1" lang="en-US" altLang="ko-KR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4</a:t>
                  </a:r>
                  <a:r>
                    <a:rPr kumimoji="1" lang="ko-KR" altLang="en-US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항</a:t>
                  </a:r>
                  <a:r>
                    <a:rPr kumimoji="1" lang="en-US" altLang="ko-KR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)</a:t>
                  </a:r>
                  <a:r>
                    <a:rPr kumimoji="1" lang="ko-KR" altLang="en-US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에 따라 개인정보 처리를 위해 거래 중이거나 위탁하고 있는 업체가 </a:t>
                  </a:r>
                  <a:r>
                    <a:rPr kumimoji="1" lang="en-US" altLang="ko-KR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(3PL, </a:t>
                  </a:r>
                  <a:r>
                    <a:rPr kumimoji="1" lang="ko-KR" altLang="en-US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택배</a:t>
                  </a:r>
                  <a:r>
                    <a:rPr kumimoji="1" lang="en-US" altLang="ko-KR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, </a:t>
                  </a:r>
                  <a:r>
                    <a:rPr kumimoji="1" lang="ko-KR" altLang="en-US" sz="1500" kern="0" spc="-70" dirty="0" err="1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셀러툴</a:t>
                  </a:r>
                  <a:r>
                    <a:rPr kumimoji="1" lang="ko-KR" altLang="en-US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 등</a:t>
                  </a:r>
                  <a:r>
                    <a:rPr kumimoji="1" lang="en-US" altLang="ko-KR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) </a:t>
                  </a:r>
                  <a:r>
                    <a:rPr kumimoji="1" lang="ko-KR" altLang="en-US" sz="1500" kern="0" spc="-7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있는 경우</a:t>
                  </a:r>
                  <a:r>
                    <a:rPr kumimoji="1" lang="ko-KR" altLang="en-US" sz="1500" kern="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 </a:t>
                  </a:r>
                  <a:r>
                    <a:rPr kumimoji="1" lang="ko-KR" altLang="en-US" sz="1500" b="1" kern="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808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관리</a:t>
                  </a:r>
                  <a:r>
                    <a:rPr kumimoji="1" lang="en-US" altLang="ko-KR" sz="1500" b="1" kern="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808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·</a:t>
                  </a:r>
                  <a:r>
                    <a:rPr kumimoji="1" lang="ko-KR" altLang="en-US" sz="1500" b="1" kern="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808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감독 및 교육을 하여야 할 의무</a:t>
                  </a:r>
                  <a:r>
                    <a:rPr kumimoji="1" lang="ko-KR" altLang="en-US" sz="1500" kern="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가 있습니다</a:t>
                  </a:r>
                  <a:r>
                    <a:rPr kumimoji="1" lang="en-US" altLang="ko-KR" sz="1500" kern="0" dirty="0">
                      <a:ln w="9525">
                        <a:solidFill>
                          <a:srgbClr val="FFFFFF">
                            <a:alpha val="5000"/>
                          </a:srgbClr>
                        </a:solidFill>
                      </a:ln>
                      <a:solidFill>
                        <a:srgbClr val="00000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sym typeface="Wingdings"/>
                    </a:rPr>
                    <a:t>.</a:t>
                  </a:r>
                </a:p>
                <a:p>
                  <a:pPr lvl="0" algn="just" latinLnBrk="0">
                    <a:lnSpc>
                      <a:spcPct val="150000"/>
                    </a:lnSpc>
                    <a:defRPr/>
                  </a:pPr>
                  <a:endParaRPr kumimoji="1" lang="en-US" altLang="ko-KR" sz="1700" kern="0" dirty="0">
                    <a:ln w="9525">
                      <a:solidFill>
                        <a:srgbClr val="FFFFFF">
                          <a:alpha val="5000"/>
                        </a:srgbClr>
                      </a:solidFill>
                    </a:ln>
                    <a:latin typeface="맑은 고딕" panose="020B0503020000020004" pitchFamily="50" charset="-127"/>
                    <a:ea typeface="맑은 고딕" panose="020B0503020000020004" pitchFamily="50" charset="-127"/>
                    <a:sym typeface="Wingdings"/>
                  </a:endParaRPr>
                </a:p>
                <a:p>
                  <a:pPr lvl="0" algn="just" latinLnBrk="0">
                    <a:lnSpc>
                      <a:spcPct val="150000"/>
                    </a:lnSpc>
                    <a:defRPr/>
                  </a:pPr>
                  <a:endParaRPr kumimoji="1" lang="en-US" altLang="ko-KR" sz="1700" kern="0" dirty="0">
                    <a:ln w="9525">
                      <a:solidFill>
                        <a:srgbClr val="FFFFFF">
                          <a:alpha val="5000"/>
                        </a:srgbClr>
                      </a:solidFill>
                    </a:ln>
                    <a:latin typeface="맑은 고딕" panose="020B0503020000020004" pitchFamily="50" charset="-127"/>
                    <a:ea typeface="맑은 고딕" panose="020B0503020000020004" pitchFamily="50" charset="-127"/>
                    <a:sym typeface="Wingdings"/>
                  </a:endParaRPr>
                </a:p>
                <a:p>
                  <a:pPr lvl="0" algn="just" latinLnBrk="0">
                    <a:lnSpc>
                      <a:spcPct val="150000"/>
                    </a:lnSpc>
                    <a:defRPr/>
                  </a:pPr>
                  <a:endParaRPr kumimoji="1" lang="en-US" altLang="ko-KR" sz="1700" kern="0" dirty="0">
                    <a:ln w="9525">
                      <a:solidFill>
                        <a:srgbClr val="FFFFFF">
                          <a:alpha val="5000"/>
                        </a:srgbClr>
                      </a:solidFill>
                    </a:ln>
                    <a:latin typeface="맑은 고딕" panose="020B0503020000020004" pitchFamily="50" charset="-127"/>
                    <a:ea typeface="맑은 고딕" panose="020B0503020000020004" pitchFamily="50" charset="-127"/>
                    <a:sym typeface="Wingdings"/>
                  </a:endParaRPr>
                </a:p>
                <a:p>
                  <a:pPr lvl="0" algn="just" latinLnBrk="0">
                    <a:lnSpc>
                      <a:spcPct val="150000"/>
                    </a:lnSpc>
                    <a:defRPr/>
                  </a:pPr>
                  <a:endParaRPr kumimoji="1" lang="en-US" altLang="ko-KR" sz="1700" kern="0" dirty="0">
                    <a:ln w="9525">
                      <a:solidFill>
                        <a:srgbClr val="FFFFFF">
                          <a:alpha val="5000"/>
                        </a:srgbClr>
                      </a:solidFill>
                    </a:ln>
                    <a:latin typeface="맑은 고딕" panose="020B0503020000020004" pitchFamily="50" charset="-127"/>
                    <a:ea typeface="맑은 고딕" panose="020B0503020000020004" pitchFamily="50" charset="-127"/>
                    <a:sym typeface="Wingdings"/>
                  </a:endParaRPr>
                </a:p>
                <a:p>
                  <a:pPr lvl="0" algn="just" latinLnBrk="0">
                    <a:lnSpc>
                      <a:spcPct val="150000"/>
                    </a:lnSpc>
                    <a:defRPr/>
                  </a:pPr>
                  <a:endParaRPr kumimoji="1" lang="en-US" altLang="ko-KR" sz="1700" kern="0" dirty="0">
                    <a:ln w="9525">
                      <a:solidFill>
                        <a:srgbClr val="FFFFFF">
                          <a:alpha val="5000"/>
                        </a:srgbClr>
                      </a:solidFill>
                    </a:ln>
                    <a:latin typeface="맑은 고딕" panose="020B0503020000020004" pitchFamily="50" charset="-127"/>
                    <a:ea typeface="맑은 고딕" panose="020B0503020000020004" pitchFamily="50" charset="-127"/>
                    <a:sym typeface="Wingdings"/>
                  </a:endParaRPr>
                </a:p>
                <a:p>
                  <a:pPr lvl="0" algn="just" latinLnBrk="0">
                    <a:lnSpc>
                      <a:spcPct val="150000"/>
                    </a:lnSpc>
                    <a:defRPr/>
                  </a:pPr>
                  <a:endParaRPr kumimoji="1" lang="en-US" altLang="ko-KR" sz="1700" kern="0" dirty="0">
                    <a:ln w="9525">
                      <a:solidFill>
                        <a:srgbClr val="FFFFFF">
                          <a:alpha val="5000"/>
                        </a:srgbClr>
                      </a:solidFill>
                    </a:ln>
                    <a:latin typeface="맑은 고딕" panose="020B0503020000020004" pitchFamily="50" charset="-127"/>
                    <a:ea typeface="맑은 고딕" panose="020B0503020000020004" pitchFamily="50" charset="-127"/>
                    <a:sym typeface="Wingdings"/>
                  </a:endParaRPr>
                </a:p>
                <a:p>
                  <a:pPr lvl="0" algn="just" latinLnBrk="0">
                    <a:lnSpc>
                      <a:spcPct val="150000"/>
                    </a:lnSpc>
                    <a:defRPr/>
                  </a:pPr>
                  <a:endParaRPr kumimoji="1" lang="en-US" altLang="ko-KR" sz="500" kern="0" dirty="0">
                    <a:ln w="9525">
                      <a:solidFill>
                        <a:srgbClr val="FFFFFF">
                          <a:alpha val="5000"/>
                        </a:srgbClr>
                      </a:solidFill>
                    </a:ln>
                    <a:latin typeface="맑은 고딕" panose="020B0503020000020004" pitchFamily="50" charset="-127"/>
                    <a:ea typeface="맑은 고딕" panose="020B0503020000020004" pitchFamily="50" charset="-127"/>
                    <a:sym typeface="Wingdings"/>
                  </a:endParaRPr>
                </a:p>
              </p:txBody>
            </p:sp>
            <p:sp>
              <p:nvSpPr>
                <p:cNvPr id="43" name="직사각형 42"/>
                <p:cNvSpPr/>
                <p:nvPr/>
              </p:nvSpPr>
              <p:spPr>
                <a:xfrm>
                  <a:off x="1681325" y="2322009"/>
                  <a:ext cx="8042369" cy="88761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latinLnBrk="0">
                    <a:lnSpc>
                      <a:spcPct val="150000"/>
                    </a:lnSpc>
                    <a:defRPr/>
                  </a:pPr>
                  <a:r>
                    <a:rPr lang="en-US" altLang="ko-KR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[</a:t>
                  </a:r>
                  <a:r>
                    <a:rPr lang="ko-KR" altLang="en-US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참고</a:t>
                  </a:r>
                  <a:r>
                    <a:rPr lang="en-US" altLang="ko-KR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] </a:t>
                  </a:r>
                  <a:r>
                    <a:rPr lang="ko-KR" altLang="en-US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개인정보 처리 위탁 시 위</a:t>
                  </a:r>
                  <a:r>
                    <a:rPr lang="en-US" altLang="ko-KR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·</a:t>
                  </a:r>
                  <a:r>
                    <a:rPr lang="ko-KR" altLang="en-US" sz="1200" dirty="0" err="1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수탁자별</a:t>
                  </a:r>
                  <a:r>
                    <a:rPr lang="ko-KR" altLang="en-US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 법적 의무사항 </a:t>
                  </a:r>
                  <a:r>
                    <a:rPr lang="en-US" altLang="ko-KR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(</a:t>
                  </a:r>
                  <a:r>
                    <a:rPr lang="ko-KR" altLang="en-US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개인정보보호법</a:t>
                  </a:r>
                  <a:r>
                    <a:rPr lang="en-US" altLang="ko-KR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)</a:t>
                  </a:r>
                </a:p>
                <a:p>
                  <a:pPr lvl="0" latinLnBrk="0">
                    <a:lnSpc>
                      <a:spcPct val="150000"/>
                    </a:lnSpc>
                    <a:defRPr/>
                  </a:pPr>
                  <a:r>
                    <a:rPr lang="ko-KR" altLang="en-US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 </a:t>
                  </a:r>
                  <a:r>
                    <a:rPr lang="en-US" altLang="ko-KR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- </a:t>
                  </a:r>
                  <a:r>
                    <a:rPr lang="ko-KR" altLang="en-US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위탁자</a:t>
                  </a:r>
                  <a:r>
                    <a:rPr lang="en-US" altLang="ko-KR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(</a:t>
                  </a:r>
                  <a:r>
                    <a:rPr lang="ko-KR" altLang="en-US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이용사업자</a:t>
                  </a:r>
                  <a:r>
                    <a:rPr lang="en-US" altLang="ko-KR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(</a:t>
                  </a:r>
                  <a:r>
                    <a:rPr lang="ko-KR" altLang="en-US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판매자</a:t>
                  </a:r>
                  <a:r>
                    <a:rPr lang="en-US" altLang="ko-KR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)) : </a:t>
                  </a:r>
                  <a:r>
                    <a:rPr lang="ko-KR" altLang="en-US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수탁자의 개인정보보호 활동에 대한 관리</a:t>
                  </a:r>
                  <a:r>
                    <a:rPr lang="en-US" altLang="ko-KR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·</a:t>
                  </a:r>
                  <a:r>
                    <a:rPr lang="ko-KR" altLang="en-US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감독 및 교육 </a:t>
                  </a:r>
                  <a:endParaRPr lang="en-US" altLang="ko-KR" sz="1200" dirty="0">
                    <a:solidFill>
                      <a:prstClr val="black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  <a:p>
                  <a:pPr lvl="0" latinLnBrk="0">
                    <a:lnSpc>
                      <a:spcPct val="150000"/>
                    </a:lnSpc>
                    <a:defRPr/>
                  </a:pPr>
                  <a:r>
                    <a:rPr lang="en-US" altLang="ko-KR" sz="1200" dirty="0">
                      <a:solidFill>
                        <a:prstClr val="black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 - </a:t>
                  </a:r>
                  <a:r>
                    <a:rPr lang="ko-KR" altLang="en-US" sz="1200" dirty="0">
                      <a:solidFill>
                        <a:srgbClr val="0000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수탁자</a:t>
                  </a:r>
                  <a:r>
                    <a:rPr lang="en-US" altLang="ko-KR" sz="1200" dirty="0">
                      <a:solidFill>
                        <a:srgbClr val="0000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(</a:t>
                  </a:r>
                  <a:r>
                    <a:rPr lang="ko-KR" altLang="en-US" sz="1200" dirty="0">
                      <a:solidFill>
                        <a:srgbClr val="0000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택배</a:t>
                  </a:r>
                  <a:r>
                    <a:rPr lang="en-US" altLang="ko-KR" sz="1200" dirty="0">
                      <a:solidFill>
                        <a:srgbClr val="0000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, </a:t>
                  </a:r>
                  <a:r>
                    <a:rPr lang="ko-KR" altLang="en-US" sz="1200" dirty="0" err="1">
                      <a:solidFill>
                        <a:srgbClr val="0000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셀러툴</a:t>
                  </a:r>
                  <a:r>
                    <a:rPr lang="en-US" altLang="ko-KR" sz="1200" dirty="0">
                      <a:solidFill>
                        <a:srgbClr val="0000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, </a:t>
                  </a:r>
                  <a:r>
                    <a:rPr lang="ko-KR" altLang="en-US" sz="1200" dirty="0">
                      <a:solidFill>
                        <a:srgbClr val="0000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제</a:t>
                  </a:r>
                  <a:r>
                    <a:rPr lang="en-US" altLang="ko-KR" sz="1200" dirty="0">
                      <a:solidFill>
                        <a:srgbClr val="0000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3</a:t>
                  </a:r>
                  <a:r>
                    <a:rPr lang="ko-KR" altLang="en-US" sz="1200" dirty="0" err="1">
                      <a:solidFill>
                        <a:srgbClr val="0000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자물류</a:t>
                  </a:r>
                  <a:r>
                    <a:rPr lang="en-US" altLang="ko-KR" sz="1200" dirty="0">
                      <a:solidFill>
                        <a:srgbClr val="0000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, </a:t>
                  </a:r>
                  <a:r>
                    <a:rPr lang="ko-KR" altLang="en-US" sz="1200" dirty="0">
                      <a:solidFill>
                        <a:srgbClr val="0000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상품공급업체 등</a:t>
                  </a:r>
                  <a:r>
                    <a:rPr lang="en-US" altLang="ko-KR" sz="1200" dirty="0">
                      <a:solidFill>
                        <a:srgbClr val="0000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) : </a:t>
                  </a:r>
                  <a:r>
                    <a:rPr lang="ko-KR" altLang="en-US" sz="1200" dirty="0">
                      <a:solidFill>
                        <a:srgbClr val="0000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법 </a:t>
                  </a:r>
                  <a:r>
                    <a:rPr lang="ko-KR" altLang="en-US" sz="1200" dirty="0" err="1">
                      <a:solidFill>
                        <a:srgbClr val="0000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준용규정에</a:t>
                  </a:r>
                  <a:r>
                    <a:rPr lang="ko-KR" altLang="en-US" sz="1200" dirty="0">
                      <a:solidFill>
                        <a:srgbClr val="0000FF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 따라 개인정보 관련 법규 준수</a:t>
                  </a:r>
                  <a:endParaRPr lang="en-US" altLang="ko-KR" sz="1200" dirty="0">
                    <a:solidFill>
                      <a:srgbClr val="0000FF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endParaRPr>
                </a:p>
              </p:txBody>
            </p:sp>
          </p:grpSp>
          <p:sp>
            <p:nvSpPr>
              <p:cNvPr id="44" name="직사각형 43">
                <a:extLst>
                  <a:ext uri="{FF2B5EF4-FFF2-40B4-BE49-F238E27FC236}">
                    <a16:creationId xmlns:a16="http://schemas.microsoft.com/office/drawing/2014/main" id="{2342F183-A5B1-4EFB-8B3C-8D111588DEA3}"/>
                  </a:ext>
                </a:extLst>
              </p:cNvPr>
              <p:cNvSpPr/>
              <p:nvPr/>
            </p:nvSpPr>
            <p:spPr>
              <a:xfrm>
                <a:off x="1052623" y="3313765"/>
                <a:ext cx="10079666" cy="3420977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50000"/>
                  </a:lnSpc>
                  <a:buFont typeface="Wingdings" pitchFamily="2" charset="2"/>
                  <a:buChar char="§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altLang="ko-KR" sz="10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  <a:p>
                <a:pPr lvl="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altLang="ko-KR" sz="1000" dirty="0">
                  <a:solidFill>
                    <a:sysClr val="windowText" lastClr="0000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" name="직사각형 1"/>
              <p:cNvSpPr/>
              <p:nvPr/>
            </p:nvSpPr>
            <p:spPr>
              <a:xfrm>
                <a:off x="1219794" y="3467136"/>
                <a:ext cx="227337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>
                    <a:solidFill>
                      <a:prstClr val="black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※ </a:t>
                </a:r>
                <a:r>
                  <a:rPr lang="ko-KR" altLang="en-US" sz="1200" dirty="0">
                    <a:solidFill>
                      <a:prstClr val="black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개인정보 흐름에 따라 해당</a:t>
                </a:r>
                <a:endParaRPr lang="ko-KR" altLang="en-US" sz="120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85" name="사각형: 둥근 모서리 63">
                <a:extLst>
                  <a:ext uri="{FF2B5EF4-FFF2-40B4-BE49-F238E27FC236}">
                    <a16:creationId xmlns:a16="http://schemas.microsoft.com/office/drawing/2014/main" id="{6D8F67B0-9A16-395A-6871-CDEBC8F1ECCE}"/>
                  </a:ext>
                </a:extLst>
              </p:cNvPr>
              <p:cNvSpPr/>
              <p:nvPr/>
            </p:nvSpPr>
            <p:spPr>
              <a:xfrm>
                <a:off x="4686469" y="3436623"/>
                <a:ext cx="5853801" cy="2789839"/>
              </a:xfrm>
              <a:prstGeom prst="roundRect">
                <a:avLst>
                  <a:gd name="adj" fmla="val 14693"/>
                </a:avLst>
              </a:prstGeom>
              <a:solidFill>
                <a:srgbClr val="EBEEF0"/>
              </a:solidFill>
              <a:ln w="19050" cap="flat" cmpd="sng" algn="ctr">
                <a:solidFill>
                  <a:srgbClr val="9F9F9F"/>
                </a:solidFill>
                <a:prstDash val="sysDot"/>
                <a:round/>
                <a:headEnd w="med" len="med"/>
                <a:tailEnd w="med" len="med"/>
              </a:ln>
              <a:effectLst/>
            </p:spPr>
            <p:txBody>
              <a:bodyPr vert="horz" wrap="none" lIns="90000" tIns="46800" rIns="90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ko-KR" altLang="en-US" sz="2000" dirty="0"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grpSp>
            <p:nvGrpSpPr>
              <p:cNvPr id="18" name="그룹 17"/>
              <p:cNvGrpSpPr/>
              <p:nvPr/>
            </p:nvGrpSpPr>
            <p:grpSpPr>
              <a:xfrm>
                <a:off x="1632476" y="3412407"/>
                <a:ext cx="8529286" cy="2737172"/>
                <a:chOff x="1827813" y="3509971"/>
                <a:chExt cx="8529286" cy="2737172"/>
              </a:xfrm>
            </p:grpSpPr>
            <p:grpSp>
              <p:nvGrpSpPr>
                <p:cNvPr id="323" name="그룹 322"/>
                <p:cNvGrpSpPr/>
                <p:nvPr/>
              </p:nvGrpSpPr>
              <p:grpSpPr>
                <a:xfrm>
                  <a:off x="1827813" y="3509971"/>
                  <a:ext cx="8529286" cy="2604450"/>
                  <a:chOff x="795668" y="704315"/>
                  <a:chExt cx="8529286" cy="2604450"/>
                </a:xfrm>
              </p:grpSpPr>
              <p:grpSp>
                <p:nvGrpSpPr>
                  <p:cNvPr id="324" name="그룹 323">
                    <a:extLst>
                      <a:ext uri="{FF2B5EF4-FFF2-40B4-BE49-F238E27FC236}">
                        <a16:creationId xmlns:a16="http://schemas.microsoft.com/office/drawing/2014/main" id="{0032B426-7BC3-6000-788A-0465449A2E9B}"/>
                      </a:ext>
                    </a:extLst>
                  </p:cNvPr>
                  <p:cNvGrpSpPr/>
                  <p:nvPr/>
                </p:nvGrpSpPr>
                <p:grpSpPr>
                  <a:xfrm>
                    <a:off x="7140594" y="2154255"/>
                    <a:ext cx="2184360" cy="1154510"/>
                    <a:chOff x="6111273" y="1602602"/>
                    <a:chExt cx="2184360" cy="1154510"/>
                  </a:xfrm>
                </p:grpSpPr>
                <p:sp>
                  <p:nvSpPr>
                    <p:cNvPr id="376" name="모서리가 둥근 직사각형 79">
                      <a:extLst>
                        <a:ext uri="{FF2B5EF4-FFF2-40B4-BE49-F238E27FC236}">
                          <a16:creationId xmlns:a16="http://schemas.microsoft.com/office/drawing/2014/main" id="{8C527D69-6300-84BC-A7F2-DFC25010BD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948" y="1803558"/>
                      <a:ext cx="2164902" cy="953554"/>
                    </a:xfrm>
                    <a:prstGeom prst="roundRect">
                      <a:avLst>
                        <a:gd name="adj" fmla="val 2540"/>
                      </a:avLst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377" name="모서리가 둥근 직사각형 49">
                      <a:extLst>
                        <a:ext uri="{FF2B5EF4-FFF2-40B4-BE49-F238E27FC236}">
                          <a16:creationId xmlns:a16="http://schemas.microsoft.com/office/drawing/2014/main" id="{8CEF44E6-BF2F-4F67-EBED-895BB9FE60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1273" y="1602602"/>
                      <a:ext cx="908706" cy="19648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rgbClr val="1F497D">
                            <a:shade val="30000"/>
                            <a:satMod val="115000"/>
                          </a:srgbClr>
                        </a:gs>
                        <a:gs pos="50000">
                          <a:srgbClr val="1F497D">
                            <a:shade val="67500"/>
                            <a:satMod val="115000"/>
                          </a:srgbClr>
                        </a:gs>
                        <a:gs pos="100000">
                          <a:srgbClr val="1F497D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  <a:ln w="9525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3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배송업체</a:t>
                      </a:r>
                    </a:p>
                  </p:txBody>
                </p:sp>
                <p:sp>
                  <p:nvSpPr>
                    <p:cNvPr id="378" name="TextBox 57">
                      <a:extLst>
                        <a:ext uri="{FF2B5EF4-FFF2-40B4-BE49-F238E27FC236}">
                          <a16:creationId xmlns:a16="http://schemas.microsoft.com/office/drawing/2014/main" id="{82DBC102-29BC-5316-9C02-B423926350A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83273" y="2451041"/>
                      <a:ext cx="537152" cy="19782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택배사</a:t>
                      </a:r>
                      <a:endParaRPr kumimoji="0" lang="ko-KR" altLang="en-U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379" name="TextBox 57">
                      <a:extLst>
                        <a:ext uri="{FF2B5EF4-FFF2-40B4-BE49-F238E27FC236}">
                          <a16:creationId xmlns:a16="http://schemas.microsoft.com/office/drawing/2014/main" id="{EEACAB1F-157F-B165-4CDC-86BEB2A8DA5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6751" y="2451041"/>
                      <a:ext cx="537152" cy="19782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3PL</a:t>
                      </a:r>
                      <a:endParaRPr kumimoji="0" lang="ko-KR" altLang="en-U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380" name="TextBox 57">
                      <a:extLst>
                        <a:ext uri="{FF2B5EF4-FFF2-40B4-BE49-F238E27FC236}">
                          <a16:creationId xmlns:a16="http://schemas.microsoft.com/office/drawing/2014/main" id="{C69E423A-1CD4-D0CC-B442-D017C15589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90229" y="2451041"/>
                      <a:ext cx="537152" cy="19782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하위벤더사</a:t>
                      </a:r>
                      <a:endParaRPr kumimoji="0" lang="ko-KR" altLang="en-US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381" name="TextBox 380">
                      <a:extLst>
                        <a:ext uri="{FF2B5EF4-FFF2-40B4-BE49-F238E27FC236}">
                          <a16:creationId xmlns:a16="http://schemas.microsoft.com/office/drawing/2014/main" id="{1EF8F4C5-F7F4-0DBC-3EC3-9916A2B768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07385" y="2286047"/>
                      <a:ext cx="388248" cy="1427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ts val="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  <a:endParaRPr kumimoji="0" lang="ko-KR" alt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</p:grpSp>
              <p:grpSp>
                <p:nvGrpSpPr>
                  <p:cNvPr id="325" name="그룹 324">
                    <a:extLst>
                      <a:ext uri="{FF2B5EF4-FFF2-40B4-BE49-F238E27FC236}">
                        <a16:creationId xmlns:a16="http://schemas.microsoft.com/office/drawing/2014/main" id="{94C688CE-3110-C510-735A-6B76DA541367}"/>
                      </a:ext>
                    </a:extLst>
                  </p:cNvPr>
                  <p:cNvGrpSpPr/>
                  <p:nvPr/>
                </p:nvGrpSpPr>
                <p:grpSpPr>
                  <a:xfrm>
                    <a:off x="7108184" y="787510"/>
                    <a:ext cx="1691223" cy="1229974"/>
                    <a:chOff x="6112615" y="2742484"/>
                    <a:chExt cx="1691223" cy="1229974"/>
                  </a:xfrm>
                </p:grpSpPr>
                <p:sp>
                  <p:nvSpPr>
                    <p:cNvPr id="371" name="모서리가 둥근 직사각형 79">
                      <a:extLst>
                        <a:ext uri="{FF2B5EF4-FFF2-40B4-BE49-F238E27FC236}">
                          <a16:creationId xmlns:a16="http://schemas.microsoft.com/office/drawing/2014/main" id="{64B52076-3C7B-B7AE-EF4D-545D3A4650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290" y="2943440"/>
                      <a:ext cx="1656169" cy="1029018"/>
                    </a:xfrm>
                    <a:prstGeom prst="roundRect">
                      <a:avLst>
                        <a:gd name="adj" fmla="val 2540"/>
                      </a:avLst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372" name="모서리가 둥근 직사각형 49">
                      <a:extLst>
                        <a:ext uri="{FF2B5EF4-FFF2-40B4-BE49-F238E27FC236}">
                          <a16:creationId xmlns:a16="http://schemas.microsoft.com/office/drawing/2014/main" id="{F1D94BB7-28E4-F0A4-DFCA-E8900CA045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2615" y="2742484"/>
                      <a:ext cx="908706" cy="196486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rgbClr val="1F497D">
                            <a:shade val="30000"/>
                            <a:satMod val="115000"/>
                          </a:srgbClr>
                        </a:gs>
                        <a:gs pos="50000">
                          <a:srgbClr val="1F497D">
                            <a:shade val="67500"/>
                            <a:satMod val="115000"/>
                          </a:srgbClr>
                        </a:gs>
                        <a:gs pos="100000">
                          <a:srgbClr val="1F497D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  <a:ln w="9525" cap="flat" cmpd="sng" algn="ctr">
                      <a:solidFill>
                        <a:srgbClr val="1F497D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3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외주업체</a:t>
                      </a:r>
                    </a:p>
                  </p:txBody>
                </p:sp>
                <p:sp>
                  <p:nvSpPr>
                    <p:cNvPr id="373" name="TextBox 372">
                      <a:extLst>
                        <a:ext uri="{FF2B5EF4-FFF2-40B4-BE49-F238E27FC236}">
                          <a16:creationId xmlns:a16="http://schemas.microsoft.com/office/drawing/2014/main" id="{6172541F-3C98-B8F8-2668-290056D12E1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15590" y="3383066"/>
                      <a:ext cx="388248" cy="1427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ts val="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  <a:endParaRPr kumimoji="0" lang="ko-KR" alt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374" name="TextBox 57">
                      <a:extLst>
                        <a:ext uri="{FF2B5EF4-FFF2-40B4-BE49-F238E27FC236}">
                          <a16:creationId xmlns:a16="http://schemas.microsoft.com/office/drawing/2014/main" id="{E6D1E4F2-4E29-DCF9-CE24-B3F1D8CA6C8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246430" y="3609018"/>
                      <a:ext cx="537152" cy="32024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AS/</a:t>
                      </a:r>
                      <a:r>
                        <a:rPr kumimoji="0" lang="ko-KR" altLang="en-US" sz="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상담</a:t>
                      </a:r>
                      <a:br>
                        <a:rPr kumimoji="0" lang="en-US" altLang="ko-KR" sz="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kumimoji="0" lang="ko-KR" altLang="en-US" sz="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콜센터</a:t>
                      </a:r>
                    </a:p>
                  </p:txBody>
                </p:sp>
                <p:sp>
                  <p:nvSpPr>
                    <p:cNvPr id="375" name="TextBox 57">
                      <a:extLst>
                        <a:ext uri="{FF2B5EF4-FFF2-40B4-BE49-F238E27FC236}">
                          <a16:creationId xmlns:a16="http://schemas.microsoft.com/office/drawing/2014/main" id="{2FE45CEE-8108-65B0-9C46-B3071E1F2E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98363" y="3606605"/>
                      <a:ext cx="537152" cy="32024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no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시스템</a:t>
                      </a:r>
                      <a:endParaRPr kumimoji="0" lang="en-US" altLang="ko-KR" sz="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유지보수</a:t>
                      </a:r>
                    </a:p>
                  </p:txBody>
                </p:sp>
              </p:grpSp>
              <p:cxnSp>
                <p:nvCxnSpPr>
                  <p:cNvPr id="326" name="꺾인 연결선 34">
                    <a:extLst>
                      <a:ext uri="{FF2B5EF4-FFF2-40B4-BE49-F238E27FC236}">
                        <a16:creationId xmlns:a16="http://schemas.microsoft.com/office/drawing/2014/main" id="{1A977E9D-F397-E060-BB25-2FF255D85D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674562" y="2500624"/>
                    <a:ext cx="774152" cy="3478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327" name="TextBox 57">
                    <a:extLst>
                      <a:ext uri="{FF2B5EF4-FFF2-40B4-BE49-F238E27FC236}">
                        <a16:creationId xmlns:a16="http://schemas.microsoft.com/office/drawing/2014/main" id="{26DAC19E-BFCB-9F8A-8221-44CB17F5367A}"/>
                      </a:ext>
                    </a:extLst>
                  </p:cNvPr>
                  <p:cNvSpPr txBox="1"/>
                  <p:nvPr/>
                </p:nvSpPr>
                <p:spPr>
                  <a:xfrm rot="19580004">
                    <a:off x="5847197" y="1837038"/>
                    <a:ext cx="951970" cy="19782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(</a:t>
                    </a:r>
                    <a:r>
                      <a:rPr kumimoji="0" lang="ko-KR" alt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고객정보 조회</a:t>
                    </a:r>
                    <a:r>
                      <a:rPr kumimoji="0" lang="en-US" altLang="ko-KR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/</a:t>
                    </a:r>
                    <a:r>
                      <a:rPr kumimoji="0" lang="ko-KR" alt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수정</a:t>
                    </a:r>
                    <a:r>
                      <a:rPr kumimoji="0" lang="en-US" altLang="ko-KR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)</a:t>
                    </a:r>
                    <a:endParaRPr kumimoji="0" lang="ko-KR" alt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7F8F49AD-0FCA-8AA3-1487-622B4E8AA1B0}"/>
                      </a:ext>
                    </a:extLst>
                  </p:cNvPr>
                  <p:cNvSpPr txBox="1"/>
                  <p:nvPr/>
                </p:nvSpPr>
                <p:spPr>
                  <a:xfrm rot="1671718">
                    <a:off x="5852693" y="2751188"/>
                    <a:ext cx="951970" cy="19782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(</a:t>
                    </a:r>
                    <a:r>
                      <a:rPr kumimoji="0" lang="ko-KR" alt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배송정보 전달</a:t>
                    </a:r>
                    <a:r>
                      <a:rPr kumimoji="0" lang="en-US" altLang="ko-KR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)</a:t>
                    </a:r>
                    <a:endParaRPr kumimoji="0" lang="ko-KR" alt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329" name="모서리가 둥근 직사각형 49">
                    <a:extLst>
                      <a:ext uri="{FF2B5EF4-FFF2-40B4-BE49-F238E27FC236}">
                        <a16:creationId xmlns:a16="http://schemas.microsoft.com/office/drawing/2014/main" id="{F41657D7-5A69-11F3-764C-399AABF396CA}"/>
                      </a:ext>
                    </a:extLst>
                  </p:cNvPr>
                  <p:cNvSpPr/>
                  <p:nvPr/>
                </p:nvSpPr>
                <p:spPr>
                  <a:xfrm>
                    <a:off x="3819565" y="704315"/>
                    <a:ext cx="1081547" cy="310233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C0504D">
                          <a:lumMod val="67000"/>
                        </a:srgbClr>
                      </a:gs>
                      <a:gs pos="48000">
                        <a:srgbClr val="C0504D">
                          <a:lumMod val="75000"/>
                        </a:srgbClr>
                      </a:gs>
                      <a:gs pos="100000">
                        <a:srgbClr val="C0504D">
                          <a:lumMod val="60000"/>
                          <a:lumOff val="40000"/>
                        </a:srgbClr>
                      </a:gs>
                    </a:gsLst>
                    <a:lin ang="16200000" scaled="1"/>
                    <a:tileRect/>
                  </a:gra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130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위탁 발생</a:t>
                    </a:r>
                  </a:p>
                </p:txBody>
              </p:sp>
              <p:sp>
                <p:nvSpPr>
                  <p:cNvPr id="330" name="TextBox 57">
                    <a:extLst>
                      <a:ext uri="{FF2B5EF4-FFF2-40B4-BE49-F238E27FC236}">
                        <a16:creationId xmlns:a16="http://schemas.microsoft.com/office/drawing/2014/main" id="{07068376-7079-EBD4-8E67-9AD75C12FE3D}"/>
                      </a:ext>
                    </a:extLst>
                  </p:cNvPr>
                  <p:cNvSpPr txBox="1"/>
                  <p:nvPr/>
                </p:nvSpPr>
                <p:spPr>
                  <a:xfrm>
                    <a:off x="4877506" y="1206199"/>
                    <a:ext cx="1002640" cy="5061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개인정보 처리 위탁</a:t>
                    </a:r>
                    <a:endParaRPr kumimoji="0" lang="en-US" altLang="ko-KR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ko-KR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(</a:t>
                    </a:r>
                    <a:r>
                      <a:rPr kumimoji="0" lang="ko-KR" alt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통합 주문정보 제공</a:t>
                    </a:r>
                    <a:r>
                      <a:rPr kumimoji="0" lang="en-US" altLang="ko-KR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)</a:t>
                    </a:r>
                  </a:p>
                </p:txBody>
              </p:sp>
              <p:grpSp>
                <p:nvGrpSpPr>
                  <p:cNvPr id="331" name="그룹 330"/>
                  <p:cNvGrpSpPr/>
                  <p:nvPr/>
                </p:nvGrpSpPr>
                <p:grpSpPr>
                  <a:xfrm>
                    <a:off x="795668" y="2116230"/>
                    <a:ext cx="751812" cy="751812"/>
                    <a:chOff x="354878" y="4700002"/>
                    <a:chExt cx="985235" cy="985235"/>
                  </a:xfrm>
                </p:grpSpPr>
                <p:sp>
                  <p:nvSpPr>
                    <p:cNvPr id="369" name="원호 368">
                      <a:extLst>
                        <a:ext uri="{FF2B5EF4-FFF2-40B4-BE49-F238E27FC236}">
                          <a16:creationId xmlns:a16="http://schemas.microsoft.com/office/drawing/2014/main" id="{C7E461F6-661F-9F1B-4E77-7DF8F1289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878" y="4700002"/>
                      <a:ext cx="985235" cy="985235"/>
                    </a:xfrm>
                    <a:prstGeom prst="arc">
                      <a:avLst>
                        <a:gd name="adj1" fmla="val 20050593"/>
                        <a:gd name="adj2" fmla="val 9755619"/>
                      </a:avLst>
                    </a:prstGeom>
                    <a:noFill/>
                    <a:ln w="38100">
                      <a:solidFill>
                        <a:srgbClr val="7F7F7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ko-KR" altLang="en-US" sz="1200" dirty="0">
                        <a:solidFill>
                          <a:prstClr val="white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370" name="타원 369">
                      <a:extLst>
                        <a:ext uri="{FF2B5EF4-FFF2-40B4-BE49-F238E27FC236}">
                          <a16:creationId xmlns:a16="http://schemas.microsoft.com/office/drawing/2014/main" id="{F3248DE8-86EA-773E-2381-E2973805B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894" y="4754198"/>
                      <a:ext cx="857202" cy="85720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ko-KR" altLang="en-US" sz="1200" dirty="0">
                        <a:solidFill>
                          <a:prstClr val="white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</p:grpSp>
              <p:grpSp>
                <p:nvGrpSpPr>
                  <p:cNvPr id="333" name="그룹 332"/>
                  <p:cNvGrpSpPr/>
                  <p:nvPr/>
                </p:nvGrpSpPr>
                <p:grpSpPr>
                  <a:xfrm>
                    <a:off x="2549585" y="2117540"/>
                    <a:ext cx="751812" cy="751812"/>
                    <a:chOff x="354878" y="4700002"/>
                    <a:chExt cx="985235" cy="985235"/>
                  </a:xfrm>
                </p:grpSpPr>
                <p:sp>
                  <p:nvSpPr>
                    <p:cNvPr id="367" name="원호 366">
                      <a:extLst>
                        <a:ext uri="{FF2B5EF4-FFF2-40B4-BE49-F238E27FC236}">
                          <a16:creationId xmlns:a16="http://schemas.microsoft.com/office/drawing/2014/main" id="{C7E461F6-661F-9F1B-4E77-7DF8F1289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878" y="4700002"/>
                      <a:ext cx="985235" cy="985235"/>
                    </a:xfrm>
                    <a:prstGeom prst="arc">
                      <a:avLst>
                        <a:gd name="adj1" fmla="val 20050593"/>
                        <a:gd name="adj2" fmla="val 9755619"/>
                      </a:avLst>
                    </a:prstGeom>
                    <a:noFill/>
                    <a:ln w="38100">
                      <a:solidFill>
                        <a:srgbClr val="7F7F7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ko-KR" altLang="en-US" sz="1200" dirty="0">
                        <a:solidFill>
                          <a:prstClr val="white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368" name="타원 367">
                      <a:extLst>
                        <a:ext uri="{FF2B5EF4-FFF2-40B4-BE49-F238E27FC236}">
                          <a16:creationId xmlns:a16="http://schemas.microsoft.com/office/drawing/2014/main" id="{F3248DE8-86EA-773E-2381-E2973805B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894" y="4754198"/>
                      <a:ext cx="857202" cy="85720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ko-KR" altLang="en-US" sz="1200" dirty="0">
                        <a:solidFill>
                          <a:prstClr val="white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</p:grpSp>
              <p:cxnSp>
                <p:nvCxnSpPr>
                  <p:cNvPr id="335" name="꺾인 연결선 34">
                    <a:extLst>
                      <a:ext uri="{FF2B5EF4-FFF2-40B4-BE49-F238E27FC236}">
                        <a16:creationId xmlns:a16="http://schemas.microsoft.com/office/drawing/2014/main" id="{095B50F4-2E95-21D8-8C4A-75F3D073D1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495155" y="2487676"/>
                    <a:ext cx="2378938" cy="9739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336" name="꺾인 연결선 34">
                    <a:extLst>
                      <a:ext uri="{FF2B5EF4-FFF2-40B4-BE49-F238E27FC236}">
                        <a16:creationId xmlns:a16="http://schemas.microsoft.com/office/drawing/2014/main" id="{CC687112-FDC6-29AB-F0FF-057F1072D0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925095" y="1728258"/>
                    <a:ext cx="1027740" cy="664429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headEnd type="none"/>
                    <a:tailEnd type="triangle"/>
                  </a:ln>
                  <a:effectLst/>
                </p:spPr>
              </p:cxnSp>
              <p:cxnSp>
                <p:nvCxnSpPr>
                  <p:cNvPr id="337" name="꺾인 연결선 34">
                    <a:extLst>
                      <a:ext uri="{FF2B5EF4-FFF2-40B4-BE49-F238E27FC236}">
                        <a16:creationId xmlns:a16="http://schemas.microsoft.com/office/drawing/2014/main" id="{D1C237D2-CBF8-598D-85F7-E5EADB0A9F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25095" y="2482646"/>
                    <a:ext cx="1097425" cy="573507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headEnd type="none"/>
                    <a:tailEnd type="triangle"/>
                  </a:ln>
                  <a:effectLst/>
                </p:spPr>
              </p:cxnSp>
              <p:cxnSp>
                <p:nvCxnSpPr>
                  <p:cNvPr id="338" name="꺾인 연결선 34">
                    <a:extLst>
                      <a:ext uri="{FF2B5EF4-FFF2-40B4-BE49-F238E27FC236}">
                        <a16:creationId xmlns:a16="http://schemas.microsoft.com/office/drawing/2014/main" id="{B0BA7D41-6827-64FB-4578-5BCEDC55F3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762828" y="1736561"/>
                    <a:ext cx="1109370" cy="688285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339" name="TextBox 57">
                    <a:extLst>
                      <a:ext uri="{FF2B5EF4-FFF2-40B4-BE49-F238E27FC236}">
                        <a16:creationId xmlns:a16="http://schemas.microsoft.com/office/drawing/2014/main" id="{A15E38EC-582C-8AED-6724-30DD2933777D}"/>
                      </a:ext>
                    </a:extLst>
                  </p:cNvPr>
                  <p:cNvSpPr txBox="1"/>
                  <p:nvPr/>
                </p:nvSpPr>
                <p:spPr>
                  <a:xfrm>
                    <a:off x="4682756" y="2527258"/>
                    <a:ext cx="951970" cy="19782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ko-KR" altLang="en-US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개인정보 처리 위탁</a:t>
                    </a:r>
                  </a:p>
                </p:txBody>
              </p:sp>
              <p:grpSp>
                <p:nvGrpSpPr>
                  <p:cNvPr id="340" name="그룹 339"/>
                  <p:cNvGrpSpPr/>
                  <p:nvPr/>
                </p:nvGrpSpPr>
                <p:grpSpPr>
                  <a:xfrm>
                    <a:off x="4061996" y="1045643"/>
                    <a:ext cx="751812" cy="751812"/>
                    <a:chOff x="369316" y="4584498"/>
                    <a:chExt cx="985235" cy="985235"/>
                  </a:xfrm>
                </p:grpSpPr>
                <p:sp>
                  <p:nvSpPr>
                    <p:cNvPr id="365" name="원호 364">
                      <a:extLst>
                        <a:ext uri="{FF2B5EF4-FFF2-40B4-BE49-F238E27FC236}">
                          <a16:creationId xmlns:a16="http://schemas.microsoft.com/office/drawing/2014/main" id="{C7E461F6-661F-9F1B-4E77-7DF8F1289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9316" y="4584498"/>
                      <a:ext cx="985235" cy="985235"/>
                    </a:xfrm>
                    <a:prstGeom prst="arc">
                      <a:avLst>
                        <a:gd name="adj1" fmla="val 20050593"/>
                        <a:gd name="adj2" fmla="val 9755619"/>
                      </a:avLst>
                    </a:prstGeom>
                    <a:noFill/>
                    <a:ln w="38100">
                      <a:solidFill>
                        <a:srgbClr val="C77C7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ko-KR" altLang="en-US" sz="1200" dirty="0">
                        <a:solidFill>
                          <a:prstClr val="white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366" name="타원 365">
                      <a:extLst>
                        <a:ext uri="{FF2B5EF4-FFF2-40B4-BE49-F238E27FC236}">
                          <a16:creationId xmlns:a16="http://schemas.microsoft.com/office/drawing/2014/main" id="{F3248DE8-86EA-773E-2381-E2973805B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331" y="4638697"/>
                      <a:ext cx="857202" cy="85720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ko-KR" altLang="en-US" sz="1200" dirty="0">
                        <a:solidFill>
                          <a:prstClr val="white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</p:grpSp>
              <p:grpSp>
                <p:nvGrpSpPr>
                  <p:cNvPr id="342" name="그룹 341"/>
                  <p:cNvGrpSpPr/>
                  <p:nvPr/>
                </p:nvGrpSpPr>
                <p:grpSpPr>
                  <a:xfrm>
                    <a:off x="7222395" y="1075941"/>
                    <a:ext cx="532401" cy="532401"/>
                    <a:chOff x="354878" y="4700002"/>
                    <a:chExt cx="985235" cy="985235"/>
                  </a:xfrm>
                </p:grpSpPr>
                <p:sp>
                  <p:nvSpPr>
                    <p:cNvPr id="363" name="원호 362">
                      <a:extLst>
                        <a:ext uri="{FF2B5EF4-FFF2-40B4-BE49-F238E27FC236}">
                          <a16:creationId xmlns:a16="http://schemas.microsoft.com/office/drawing/2014/main" id="{C7E461F6-661F-9F1B-4E77-7DF8F1289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878" y="4700002"/>
                      <a:ext cx="985235" cy="985235"/>
                    </a:xfrm>
                    <a:prstGeom prst="arc">
                      <a:avLst>
                        <a:gd name="adj1" fmla="val 20050593"/>
                        <a:gd name="adj2" fmla="val 9755619"/>
                      </a:avLst>
                    </a:prstGeom>
                    <a:noFill/>
                    <a:ln w="38100">
                      <a:solidFill>
                        <a:srgbClr val="0C2D5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ko-KR" altLang="en-US" sz="1200" dirty="0">
                        <a:solidFill>
                          <a:prstClr val="white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364" name="타원 363">
                      <a:extLst>
                        <a:ext uri="{FF2B5EF4-FFF2-40B4-BE49-F238E27FC236}">
                          <a16:creationId xmlns:a16="http://schemas.microsoft.com/office/drawing/2014/main" id="{F3248DE8-86EA-773E-2381-E2973805B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894" y="4754198"/>
                      <a:ext cx="857202" cy="85720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ko-KR" altLang="en-US" sz="1200" dirty="0">
                        <a:solidFill>
                          <a:prstClr val="white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</p:grpSp>
              <p:grpSp>
                <p:nvGrpSpPr>
                  <p:cNvPr id="343" name="그룹 342"/>
                  <p:cNvGrpSpPr/>
                  <p:nvPr/>
                </p:nvGrpSpPr>
                <p:grpSpPr>
                  <a:xfrm>
                    <a:off x="7848928" y="1075941"/>
                    <a:ext cx="532401" cy="532401"/>
                    <a:chOff x="354878" y="4700002"/>
                    <a:chExt cx="985235" cy="985235"/>
                  </a:xfrm>
                </p:grpSpPr>
                <p:sp>
                  <p:nvSpPr>
                    <p:cNvPr id="361" name="원호 360">
                      <a:extLst>
                        <a:ext uri="{FF2B5EF4-FFF2-40B4-BE49-F238E27FC236}">
                          <a16:creationId xmlns:a16="http://schemas.microsoft.com/office/drawing/2014/main" id="{C7E461F6-661F-9F1B-4E77-7DF8F1289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878" y="4700002"/>
                      <a:ext cx="985235" cy="985235"/>
                    </a:xfrm>
                    <a:prstGeom prst="arc">
                      <a:avLst>
                        <a:gd name="adj1" fmla="val 20050593"/>
                        <a:gd name="adj2" fmla="val 9755619"/>
                      </a:avLst>
                    </a:prstGeom>
                    <a:noFill/>
                    <a:ln w="38100">
                      <a:solidFill>
                        <a:srgbClr val="0C2D5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ko-KR" altLang="en-US" sz="1200" dirty="0">
                        <a:solidFill>
                          <a:prstClr val="white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362" name="타원 361">
                      <a:extLst>
                        <a:ext uri="{FF2B5EF4-FFF2-40B4-BE49-F238E27FC236}">
                          <a16:creationId xmlns:a16="http://schemas.microsoft.com/office/drawing/2014/main" id="{F3248DE8-86EA-773E-2381-E2973805B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894" y="4754198"/>
                      <a:ext cx="857202" cy="85720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ko-KR" altLang="en-US" sz="1200" dirty="0">
                        <a:solidFill>
                          <a:prstClr val="white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</p:grpSp>
              <p:pic>
                <p:nvPicPr>
                  <p:cNvPr id="345" name="그림 344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39759" y="1159830"/>
                    <a:ext cx="373741" cy="373741"/>
                  </a:xfrm>
                  <a:prstGeom prst="rect">
                    <a:avLst/>
                  </a:prstGeom>
                </p:spPr>
              </p:pic>
              <p:grpSp>
                <p:nvGrpSpPr>
                  <p:cNvPr id="346" name="그룹 345"/>
                  <p:cNvGrpSpPr/>
                  <p:nvPr/>
                </p:nvGrpSpPr>
                <p:grpSpPr>
                  <a:xfrm>
                    <a:off x="7222395" y="2435155"/>
                    <a:ext cx="532401" cy="532401"/>
                    <a:chOff x="354878" y="4700002"/>
                    <a:chExt cx="985235" cy="985235"/>
                  </a:xfrm>
                </p:grpSpPr>
                <p:sp>
                  <p:nvSpPr>
                    <p:cNvPr id="359" name="원호 358">
                      <a:extLst>
                        <a:ext uri="{FF2B5EF4-FFF2-40B4-BE49-F238E27FC236}">
                          <a16:creationId xmlns:a16="http://schemas.microsoft.com/office/drawing/2014/main" id="{C7E461F6-661F-9F1B-4E77-7DF8F1289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878" y="4700002"/>
                      <a:ext cx="985235" cy="985235"/>
                    </a:xfrm>
                    <a:prstGeom prst="arc">
                      <a:avLst>
                        <a:gd name="adj1" fmla="val 20050593"/>
                        <a:gd name="adj2" fmla="val 9755619"/>
                      </a:avLst>
                    </a:prstGeom>
                    <a:noFill/>
                    <a:ln w="38100">
                      <a:solidFill>
                        <a:srgbClr val="0C2D5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ko-KR" altLang="en-US" sz="1200" dirty="0">
                        <a:solidFill>
                          <a:prstClr val="white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360" name="타원 359">
                      <a:extLst>
                        <a:ext uri="{FF2B5EF4-FFF2-40B4-BE49-F238E27FC236}">
                          <a16:creationId xmlns:a16="http://schemas.microsoft.com/office/drawing/2014/main" id="{F3248DE8-86EA-773E-2381-E2973805B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894" y="4754198"/>
                      <a:ext cx="857202" cy="85720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ko-KR" altLang="en-US" sz="1200" dirty="0">
                        <a:solidFill>
                          <a:prstClr val="white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</p:grpSp>
              <p:grpSp>
                <p:nvGrpSpPr>
                  <p:cNvPr id="347" name="그룹 346"/>
                  <p:cNvGrpSpPr/>
                  <p:nvPr/>
                </p:nvGrpSpPr>
                <p:grpSpPr>
                  <a:xfrm>
                    <a:off x="7821861" y="2435155"/>
                    <a:ext cx="532401" cy="532401"/>
                    <a:chOff x="354878" y="4700002"/>
                    <a:chExt cx="985235" cy="985235"/>
                  </a:xfrm>
                </p:grpSpPr>
                <p:sp>
                  <p:nvSpPr>
                    <p:cNvPr id="357" name="원호 356">
                      <a:extLst>
                        <a:ext uri="{FF2B5EF4-FFF2-40B4-BE49-F238E27FC236}">
                          <a16:creationId xmlns:a16="http://schemas.microsoft.com/office/drawing/2014/main" id="{C7E461F6-661F-9F1B-4E77-7DF8F1289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878" y="4700002"/>
                      <a:ext cx="985235" cy="985235"/>
                    </a:xfrm>
                    <a:prstGeom prst="arc">
                      <a:avLst>
                        <a:gd name="adj1" fmla="val 20050593"/>
                        <a:gd name="adj2" fmla="val 9755619"/>
                      </a:avLst>
                    </a:prstGeom>
                    <a:noFill/>
                    <a:ln w="38100">
                      <a:solidFill>
                        <a:srgbClr val="0C2D5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ko-KR" altLang="en-US" sz="1200" dirty="0">
                        <a:solidFill>
                          <a:prstClr val="white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358" name="타원 357">
                      <a:extLst>
                        <a:ext uri="{FF2B5EF4-FFF2-40B4-BE49-F238E27FC236}">
                          <a16:creationId xmlns:a16="http://schemas.microsoft.com/office/drawing/2014/main" id="{F3248DE8-86EA-773E-2381-E2973805B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894" y="4754198"/>
                      <a:ext cx="857202" cy="85720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ko-KR" altLang="en-US" sz="1200" dirty="0">
                        <a:solidFill>
                          <a:prstClr val="white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</p:grpSp>
              <p:grpSp>
                <p:nvGrpSpPr>
                  <p:cNvPr id="348" name="그룹 347"/>
                  <p:cNvGrpSpPr/>
                  <p:nvPr/>
                </p:nvGrpSpPr>
                <p:grpSpPr>
                  <a:xfrm>
                    <a:off x="8419550" y="2439957"/>
                    <a:ext cx="532401" cy="532401"/>
                    <a:chOff x="354878" y="4700002"/>
                    <a:chExt cx="985235" cy="985235"/>
                  </a:xfrm>
                </p:grpSpPr>
                <p:sp>
                  <p:nvSpPr>
                    <p:cNvPr id="355" name="원호 354">
                      <a:extLst>
                        <a:ext uri="{FF2B5EF4-FFF2-40B4-BE49-F238E27FC236}">
                          <a16:creationId xmlns:a16="http://schemas.microsoft.com/office/drawing/2014/main" id="{C7E461F6-661F-9F1B-4E77-7DF8F1289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878" y="4700002"/>
                      <a:ext cx="985235" cy="985235"/>
                    </a:xfrm>
                    <a:prstGeom prst="arc">
                      <a:avLst>
                        <a:gd name="adj1" fmla="val 20050593"/>
                        <a:gd name="adj2" fmla="val 9755619"/>
                      </a:avLst>
                    </a:prstGeom>
                    <a:noFill/>
                    <a:ln w="38100">
                      <a:solidFill>
                        <a:srgbClr val="0C2D5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ko-KR" altLang="en-US" sz="1200" dirty="0">
                        <a:solidFill>
                          <a:prstClr val="white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  <p:sp>
                  <p:nvSpPr>
                    <p:cNvPr id="356" name="타원 355">
                      <a:extLst>
                        <a:ext uri="{FF2B5EF4-FFF2-40B4-BE49-F238E27FC236}">
                          <a16:creationId xmlns:a16="http://schemas.microsoft.com/office/drawing/2014/main" id="{F3248DE8-86EA-773E-2381-E2973805B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894" y="4754198"/>
                      <a:ext cx="857202" cy="85720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ko-KR" altLang="en-US" sz="1200" dirty="0">
                        <a:solidFill>
                          <a:prstClr val="white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p:txBody>
                </p:sp>
              </p:grpSp>
              <p:pic>
                <p:nvPicPr>
                  <p:cNvPr id="349" name="그림 348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516444" y="2528909"/>
                    <a:ext cx="338612" cy="338612"/>
                  </a:xfrm>
                  <a:prstGeom prst="rect">
                    <a:avLst/>
                  </a:prstGeom>
                </p:spPr>
              </p:pic>
              <p:pic>
                <p:nvPicPr>
                  <p:cNvPr id="350" name="그림 349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324660" y="2552301"/>
                    <a:ext cx="335957" cy="335957"/>
                  </a:xfrm>
                  <a:prstGeom prst="rect">
                    <a:avLst/>
                  </a:prstGeom>
                </p:spPr>
              </p:pic>
              <p:pic>
                <p:nvPicPr>
                  <p:cNvPr id="351" name="그림 350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39759" y="2536687"/>
                    <a:ext cx="329337" cy="329337"/>
                  </a:xfrm>
                  <a:prstGeom prst="rect">
                    <a:avLst/>
                  </a:prstGeom>
                </p:spPr>
              </p:pic>
              <p:sp>
                <p:nvSpPr>
                  <p:cNvPr id="352" name="TextBox 57">
                    <a:extLst>
                      <a:ext uri="{FF2B5EF4-FFF2-40B4-BE49-F238E27FC236}">
                        <a16:creationId xmlns:a16="http://schemas.microsoft.com/office/drawing/2014/main" id="{A15E38EC-582C-8AED-6724-30DD2933777D}"/>
                      </a:ext>
                    </a:extLst>
                  </p:cNvPr>
                  <p:cNvSpPr txBox="1"/>
                  <p:nvPr/>
                </p:nvSpPr>
                <p:spPr>
                  <a:xfrm>
                    <a:off x="983210" y="2877351"/>
                    <a:ext cx="352218" cy="25207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ko-KR" altLang="en-US" sz="900" b="1" kern="0" dirty="0"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고객</a:t>
                    </a:r>
                    <a:endParaRPr kumimoji="0" lang="ko-KR" alt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353" name="TextBox 57">
                    <a:extLst>
                      <a:ext uri="{FF2B5EF4-FFF2-40B4-BE49-F238E27FC236}">
                        <a16:creationId xmlns:a16="http://schemas.microsoft.com/office/drawing/2014/main" id="{A15E38EC-582C-8AED-6724-30DD2933777D}"/>
                      </a:ext>
                    </a:extLst>
                  </p:cNvPr>
                  <p:cNvSpPr txBox="1"/>
                  <p:nvPr/>
                </p:nvSpPr>
                <p:spPr>
                  <a:xfrm>
                    <a:off x="2425836" y="2887455"/>
                    <a:ext cx="352218" cy="25207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ko-KR" altLang="en-US" sz="900" b="1" kern="0" dirty="0"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이용사업자</a:t>
                    </a:r>
                    <a:r>
                      <a:rPr lang="en-US" altLang="ko-KR" sz="900" b="1" kern="0" dirty="0"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(</a:t>
                    </a:r>
                    <a:r>
                      <a:rPr lang="ko-KR" altLang="en-US" sz="900" b="1" kern="0" dirty="0"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판매자</a:t>
                    </a:r>
                    <a:r>
                      <a:rPr lang="en-US" altLang="ko-KR" sz="900" b="1" kern="0" dirty="0"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)</a:t>
                    </a:r>
                    <a:endParaRPr kumimoji="0" lang="ko-KR" alt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  <p:sp>
                <p:nvSpPr>
                  <p:cNvPr id="354" name="TextBox 57">
                    <a:extLst>
                      <a:ext uri="{FF2B5EF4-FFF2-40B4-BE49-F238E27FC236}">
                        <a16:creationId xmlns:a16="http://schemas.microsoft.com/office/drawing/2014/main" id="{A15E38EC-582C-8AED-6724-30DD2933777D}"/>
                      </a:ext>
                    </a:extLst>
                  </p:cNvPr>
                  <p:cNvSpPr txBox="1"/>
                  <p:nvPr/>
                </p:nvSpPr>
                <p:spPr>
                  <a:xfrm>
                    <a:off x="4180024" y="1797455"/>
                    <a:ext cx="352218" cy="25207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ko-KR" altLang="en-US" sz="900" b="1" kern="0" noProof="0" dirty="0" err="1">
                        <a:solidFill>
                          <a:prstClr val="black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rPr>
                      <a:t>셀러툴</a:t>
                    </a:r>
                    <a:endParaRPr kumimoji="0" lang="ko-KR" alt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endParaRPr>
                  </a:p>
                </p:txBody>
              </p:sp>
            </p:grpSp>
            <p:cxnSp>
              <p:nvCxnSpPr>
                <p:cNvPr id="383" name="꺾인 연결선 34">
                  <a:extLst>
                    <a:ext uri="{FF2B5EF4-FFF2-40B4-BE49-F238E27FC236}">
                      <a16:creationId xmlns:a16="http://schemas.microsoft.com/office/drawing/2014/main" id="{0A5DED52-FD1E-B0F3-C188-FBDCA35244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>
                  <a:off x="5111848" y="2978445"/>
                  <a:ext cx="180000" cy="5940000"/>
                </a:xfrm>
                <a:prstGeom prst="bentConnector3">
                  <a:avLst>
                    <a:gd name="adj1" fmla="val -1981"/>
                  </a:avLst>
                </a:prstGeom>
                <a:noFill/>
                <a:ln w="1905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headEnd type="none"/>
                  <a:tailEnd type="triangle"/>
                </a:ln>
                <a:effectLst/>
              </p:spPr>
            </p:cxnSp>
            <p:sp>
              <p:nvSpPr>
                <p:cNvPr id="384" name="TextBox 57">
                  <a:extLst>
                    <a:ext uri="{FF2B5EF4-FFF2-40B4-BE49-F238E27FC236}">
                      <a16:creationId xmlns:a16="http://schemas.microsoft.com/office/drawing/2014/main" id="{E8FD919D-A599-0F44-72EA-63F8CD868041}"/>
                    </a:ext>
                  </a:extLst>
                </p:cNvPr>
                <p:cNvSpPr txBox="1"/>
                <p:nvPr/>
              </p:nvSpPr>
              <p:spPr>
                <a:xfrm>
                  <a:off x="5157587" y="6067301"/>
                  <a:ext cx="506129" cy="1798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en-US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B0503020000020004" pitchFamily="50" charset="-127"/>
                      <a:ea typeface="맑은 고딕" panose="020B0503020000020004" pitchFamily="50" charset="-127"/>
                    </a:rPr>
                    <a:t>물품배송</a:t>
                  </a:r>
                </a:p>
              </p:txBody>
            </p:sp>
          </p:grp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A245DBD1-2962-C149-E58A-417D6191104E}"/>
                  </a:ext>
                </a:extLst>
              </p:cNvPr>
              <p:cNvSpPr txBox="1"/>
              <p:nvPr/>
            </p:nvSpPr>
            <p:spPr>
              <a:xfrm>
                <a:off x="2350594" y="6194057"/>
                <a:ext cx="7490812" cy="545855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ko-KR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&lt;</a:t>
                </a:r>
                <a:r>
                  <a:rPr lang="ko-KR" altLang="en-US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참고</a:t>
                </a:r>
                <a:r>
                  <a:rPr lang="en-US" altLang="ko-KR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&gt; </a:t>
                </a:r>
                <a:r>
                  <a:rPr lang="ko-KR" altLang="en-US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이용사업자</a:t>
                </a:r>
                <a:r>
                  <a:rPr lang="en-US" altLang="ko-KR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(</a:t>
                </a:r>
                <a:r>
                  <a:rPr lang="ko-KR" altLang="en-US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판매자</a:t>
                </a:r>
                <a:r>
                  <a:rPr lang="en-US" altLang="ko-KR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)</a:t>
                </a:r>
                <a:r>
                  <a:rPr lang="ko-KR" altLang="en-US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가 </a:t>
                </a:r>
                <a:r>
                  <a:rPr lang="ko-KR" altLang="en-US" sz="1050" u="sng" dirty="0" err="1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위수탁</a:t>
                </a:r>
                <a:r>
                  <a:rPr lang="ko-KR" altLang="en-US" sz="1050" u="sng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계약에 따라 쇼핑몰에 입점한 </a:t>
                </a:r>
                <a:r>
                  <a:rPr lang="ko-KR" altLang="en-US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경우에는 위                   은 입점 쇼핑몰 기준에서는 재위탁에 해당하며</a:t>
                </a:r>
                <a:r>
                  <a:rPr lang="en-US" altLang="ko-KR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, </a:t>
                </a:r>
                <a:r>
                  <a:rPr lang="ko-KR" altLang="en-US" sz="1050" dirty="0" err="1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이용사업자</a:t>
                </a:r>
                <a:r>
                  <a:rPr lang="en-US" altLang="ko-KR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(</a:t>
                </a:r>
                <a:r>
                  <a:rPr lang="ko-KR" altLang="en-US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판매자</a:t>
                </a:r>
                <a:r>
                  <a:rPr lang="en-US" altLang="ko-KR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)</a:t>
                </a:r>
                <a:r>
                  <a:rPr lang="ko-KR" altLang="en-US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는 위탁자</a:t>
                </a:r>
                <a:r>
                  <a:rPr lang="en-US" altLang="ko-KR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(</a:t>
                </a:r>
                <a:r>
                  <a:rPr lang="ko-KR" altLang="en-US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쇼핑몰</a:t>
                </a:r>
                <a:r>
                  <a:rPr lang="en-US" altLang="ko-KR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)</a:t>
                </a:r>
                <a:r>
                  <a:rPr lang="ko-KR" altLang="en-US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에 </a:t>
                </a:r>
                <a:r>
                  <a:rPr lang="ko-KR" altLang="en-US" sz="1050" dirty="0" err="1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재위탁</a:t>
                </a:r>
                <a:r>
                  <a:rPr lang="ko-KR" altLang="en-US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사실에 대해 동의를 받아야 합니다</a:t>
                </a:r>
                <a:r>
                  <a:rPr lang="en-US" altLang="ko-KR" sz="105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.</a:t>
                </a:r>
                <a:endParaRPr lang="ko-KR" altLang="en-US" sz="1050" dirty="0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87" name="모서리가 둥근 직사각형 49">
                <a:extLst>
                  <a:ext uri="{FF2B5EF4-FFF2-40B4-BE49-F238E27FC236}">
                    <a16:creationId xmlns:a16="http://schemas.microsoft.com/office/drawing/2014/main" id="{240E753C-2F29-033E-337C-9F64660CCE72}"/>
                  </a:ext>
                </a:extLst>
              </p:cNvPr>
              <p:cNvSpPr/>
              <p:nvPr/>
            </p:nvSpPr>
            <p:spPr>
              <a:xfrm>
                <a:off x="7300277" y="6275071"/>
                <a:ext cx="793519" cy="188916"/>
              </a:xfrm>
              <a:prstGeom prst="roundRect">
                <a:avLst/>
              </a:prstGeom>
              <a:gradFill flip="none" rotWithShape="1">
                <a:gsLst>
                  <a:gs pos="0">
                    <a:srgbClr val="C0504D">
                      <a:lumMod val="67000"/>
                    </a:srgbClr>
                  </a:gs>
                  <a:gs pos="48000">
                    <a:srgbClr val="C0504D">
                      <a:lumMod val="75000"/>
                    </a:srgbClr>
                  </a:gs>
                  <a:gs pos="100000">
                    <a:srgbClr val="C0504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8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위탁 발생</a:t>
                </a:r>
              </a:p>
            </p:txBody>
          </p:sp>
          <p:sp>
            <p:nvSpPr>
              <p:cNvPr id="388" name="직사각형 387"/>
              <p:cNvSpPr/>
              <p:nvPr/>
            </p:nvSpPr>
            <p:spPr>
              <a:xfrm>
                <a:off x="1159559" y="3180641"/>
                <a:ext cx="2125963" cy="3268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ko-KR" sz="1400" dirty="0">
                    <a:solidFill>
                      <a:schemeClr val="bg2">
                        <a:lumMod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[</a:t>
                </a:r>
                <a:r>
                  <a:rPr lang="ko-KR" altLang="en-US" sz="1400" dirty="0">
                    <a:solidFill>
                      <a:schemeClr val="bg2">
                        <a:lumMod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참고</a:t>
                </a:r>
                <a:r>
                  <a:rPr lang="en-US" altLang="ko-KR" sz="1400" dirty="0">
                    <a:solidFill>
                      <a:schemeClr val="bg2">
                        <a:lumMod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] </a:t>
                </a:r>
                <a:r>
                  <a:rPr lang="ko-KR" altLang="en-US" sz="1400" dirty="0">
                    <a:solidFill>
                      <a:schemeClr val="bg2">
                        <a:lumMod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판매자 </a:t>
                </a:r>
                <a:r>
                  <a:rPr lang="ko-KR" altLang="en-US" sz="1400" dirty="0" err="1">
                    <a:solidFill>
                      <a:schemeClr val="bg2">
                        <a:lumMod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위탁종류</a:t>
                </a:r>
                <a:r>
                  <a:rPr lang="ko-KR" altLang="en-US" sz="1400" dirty="0">
                    <a:solidFill>
                      <a:schemeClr val="bg2">
                        <a:lumMod val="25000"/>
                      </a:schemeClr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</a:t>
                </a:r>
              </a:p>
            </p:txBody>
          </p:sp>
          <p:pic>
            <p:nvPicPr>
              <p:cNvPr id="6" name="그림 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69548" y="3890318"/>
                <a:ext cx="319974" cy="319974"/>
              </a:xfrm>
              <a:prstGeom prst="rect">
                <a:avLst/>
              </a:prstGeom>
            </p:spPr>
          </p:pic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1117" y="4967021"/>
                <a:ext cx="442936" cy="442936"/>
              </a:xfrm>
              <a:prstGeom prst="rect">
                <a:avLst/>
              </a:prstGeom>
            </p:spPr>
          </p:pic>
        </p:grpSp>
        <p:pic>
          <p:nvPicPr>
            <p:cNvPr id="80" name="그림 7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51617" y="3894224"/>
              <a:ext cx="457200" cy="457200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31001" y="4939688"/>
              <a:ext cx="457200" cy="457200"/>
            </a:xfrm>
            <a:prstGeom prst="rect">
              <a:avLst/>
            </a:prstGeom>
          </p:spPr>
        </p:pic>
      </p:grpSp>
      <p:sp>
        <p:nvSpPr>
          <p:cNvPr id="87" name="TextBox 86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</a:p>
        </p:txBody>
      </p:sp>
      <p:cxnSp>
        <p:nvCxnSpPr>
          <p:cNvPr id="88" name="직선 연결선 87"/>
          <p:cNvCxnSpPr>
            <a:cxnSpLocks/>
            <a:stCxn id="82" idx="3"/>
          </p:cNvCxnSpPr>
          <p:nvPr/>
        </p:nvCxnSpPr>
        <p:spPr>
          <a:xfrm flipV="1">
            <a:off x="6698452" y="547887"/>
            <a:ext cx="5493548" cy="17296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001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2364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en-US" altLang="ko-KR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참고</a:t>
            </a:r>
            <a:r>
              <a:rPr lang="en-US" altLang="ko-KR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 </a:t>
            </a:r>
            <a:r>
              <a:rPr lang="ko-KR" altLang="en-US" sz="16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셀러툴이란</a:t>
            </a:r>
            <a:r>
              <a:rPr lang="en-US" altLang="ko-KR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sz="16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3" name="제목 1"/>
          <p:cNvSpPr>
            <a:spLocks noGrp="1"/>
          </p:cNvSpPr>
          <p:nvPr>
            <p:ph type="title"/>
          </p:nvPr>
        </p:nvSpPr>
        <p:spPr>
          <a:xfrm>
            <a:off x="847120" y="351739"/>
            <a:ext cx="5614066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개인정보보호 가이드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48" name="직선 연결선 47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9C4B1CA-127F-CD86-9341-E97402FFF0B7}"/>
              </a:ext>
            </a:extLst>
          </p:cNvPr>
          <p:cNvGrpSpPr/>
          <p:nvPr/>
        </p:nvGrpSpPr>
        <p:grpSpPr>
          <a:xfrm>
            <a:off x="1055076" y="1336024"/>
            <a:ext cx="10082977" cy="4760650"/>
            <a:chOff x="1055076" y="1336024"/>
            <a:chExt cx="10082977" cy="4760650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2342F183-A5B1-4EFB-8B3C-8D111588DEA3}"/>
                </a:ext>
              </a:extLst>
            </p:cNvPr>
            <p:cNvSpPr/>
            <p:nvPr/>
          </p:nvSpPr>
          <p:spPr>
            <a:xfrm>
              <a:off x="1335023" y="4120837"/>
              <a:ext cx="9655029" cy="197583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150000"/>
                </a:lnSpc>
                <a:buFont typeface="Wingdings" pitchFamily="2" charset="2"/>
                <a:buChar char="§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lvl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altLang="ko-KR" sz="1000" dirty="0">
                <a:solidFill>
                  <a:sysClr val="windowText" lastClr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2342F183-A5B1-4EFB-8B3C-8D111588DEA3}"/>
                </a:ext>
              </a:extLst>
            </p:cNvPr>
            <p:cNvSpPr/>
            <p:nvPr/>
          </p:nvSpPr>
          <p:spPr>
            <a:xfrm>
              <a:off x="1055076" y="1336024"/>
              <a:ext cx="10082977" cy="2538144"/>
            </a:xfrm>
            <a:prstGeom prst="rect">
              <a:avLst/>
            </a:prstGeom>
            <a:solidFill>
              <a:srgbClr val="F5F7FB"/>
            </a:solidFill>
            <a:ln w="63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150000"/>
                </a:lnSpc>
                <a:buFont typeface="Wingdings" pitchFamily="2" charset="2"/>
                <a:buChar char="§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lvl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altLang="ko-KR" sz="1000" dirty="0">
                <a:solidFill>
                  <a:sysClr val="windowText" lastClr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1335024" y="1336024"/>
              <a:ext cx="9803029" cy="2538144"/>
            </a:xfrm>
            <a:prstGeom prst="rect">
              <a:avLst/>
            </a:prstGeom>
            <a:solidFill>
              <a:srgbClr val="F5F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1509247" y="1431999"/>
              <a:ext cx="8901767" cy="459357"/>
            </a:xfrm>
            <a:prstGeom prst="rect">
              <a:avLst/>
            </a:prstGeom>
            <a:solidFill>
              <a:srgbClr val="F5F7FB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285750" lvl="0" indent="-285750" algn="just" latinLnBrk="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endParaRPr kumimoji="1" lang="en-US" altLang="ko-KR" kern="0" spc="-30" dirty="0">
                <a:ln w="9525">
                  <a:solidFill>
                    <a:srgbClr val="FFFFFF">
                      <a:alpha val="5000"/>
                    </a:srgbClr>
                  </a:solidFill>
                </a:ln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1664914" y="4247233"/>
              <a:ext cx="8901767" cy="17081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85750" indent="-285750" latinLnBrk="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kumimoji="1" lang="ko-KR" altLang="en-US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이용사업자</a:t>
              </a:r>
              <a:r>
                <a:rPr kumimoji="1" lang="en-US" altLang="ko-KR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판매자</a:t>
              </a:r>
              <a:r>
                <a:rPr kumimoji="1" lang="en-US" altLang="ko-KR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가 다수의 쇼핑몰로부터 전달받은 </a:t>
              </a:r>
              <a:r>
                <a:rPr kumimoji="1" lang="ko-KR" altLang="en-US" sz="15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주문정보</a:t>
              </a:r>
              <a:r>
                <a:rPr kumimoji="1" lang="en-US" altLang="ko-KR" sz="15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sz="15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개인정보</a:t>
              </a:r>
              <a:r>
                <a:rPr kumimoji="1" lang="en-US" altLang="ko-KR" sz="15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sz="15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를 일괄 처리</a:t>
              </a:r>
              <a:r>
                <a:rPr kumimoji="1" lang="ko-KR" altLang="en-US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할</a:t>
              </a:r>
              <a:r>
                <a:rPr kumimoji="1" lang="ko-KR" altLang="en-US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ko-KR" altLang="en-US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수 있도록 지원하는 프로그램을 </a:t>
              </a:r>
              <a:r>
                <a:rPr kumimoji="1" lang="en-US" altLang="ko-KR" sz="15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‘</a:t>
              </a:r>
              <a:r>
                <a:rPr kumimoji="1" lang="ko-KR" altLang="en-US" sz="1500" b="1" kern="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셀러툴</a:t>
              </a:r>
              <a:r>
                <a:rPr kumimoji="1" lang="en-US" altLang="ko-KR" sz="15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’</a:t>
              </a:r>
              <a:r>
                <a:rPr kumimoji="1" lang="ko-KR" altLang="en-US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이라고 합니다</a:t>
              </a:r>
              <a:r>
                <a:rPr kumimoji="1" lang="en-US" altLang="ko-KR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  <a:r>
                <a:rPr kumimoji="1" lang="ko-KR" altLang="en-US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</a:p>
            <a:p>
              <a:pPr lvl="0" latinLnBrk="0">
                <a:defRPr/>
              </a:pPr>
              <a:endParaRPr kumimoji="1" lang="en-US" altLang="ko-KR" sz="1500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marL="285750" indent="-285750" latinLnBrk="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kumimoji="1" lang="ko-KR" altLang="en-US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이용사업자</a:t>
              </a:r>
              <a:r>
                <a:rPr kumimoji="1" lang="en-US" altLang="ko-KR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판매자</a:t>
              </a:r>
              <a:r>
                <a:rPr kumimoji="1" lang="en-US" altLang="ko-KR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는 다수의 쇼핑몰 주문정보</a:t>
              </a:r>
              <a:r>
                <a:rPr kumimoji="1" lang="en-US" altLang="ko-KR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개인정보</a:t>
              </a:r>
              <a:r>
                <a:rPr kumimoji="1" lang="en-US" altLang="ko-KR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가 </a:t>
              </a:r>
              <a:r>
                <a:rPr kumimoji="1" lang="ko-KR" altLang="en-US" sz="1500" b="1" kern="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셀러툴</a:t>
              </a:r>
              <a:r>
                <a:rPr kumimoji="1" lang="ko-KR" altLang="en-US" sz="15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사업자 서버에 집중 저장</a:t>
              </a:r>
              <a:r>
                <a:rPr kumimoji="1" lang="en-US" altLang="ko-KR" sz="15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·</a:t>
              </a:r>
              <a:r>
                <a:rPr kumimoji="1" lang="ko-KR" altLang="en-US" sz="15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관리</a:t>
              </a:r>
              <a:endParaRPr kumimoji="1" lang="en-US" altLang="ko-KR" sz="1500" b="1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solidFill>
                  <a:srgbClr val="0808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latinLnBrk="0">
                <a:lnSpc>
                  <a:spcPct val="150000"/>
                </a:lnSpc>
                <a:defRPr/>
              </a:pPr>
              <a:r>
                <a:rPr kumimoji="1" lang="ko-KR" altLang="en-US" sz="1500" kern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   되므로</a:t>
              </a:r>
              <a:r>
                <a:rPr kumimoji="1" lang="en-US" altLang="ko-KR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sz="1500" b="1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주요 개인정보 처리시스템</a:t>
              </a:r>
              <a:r>
                <a:rPr kumimoji="1" lang="ko-KR" altLang="en-US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으로 인식하고</a:t>
              </a:r>
              <a:r>
                <a:rPr kumimoji="1" lang="en-US" altLang="ko-KR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주의하여 사용하여야 합니다</a:t>
              </a:r>
              <a:r>
                <a:rPr kumimoji="1" lang="en-US" altLang="ko-KR" sz="1500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F3248DE8-86EA-773E-2381-E2973805B8EE}"/>
                </a:ext>
              </a:extLst>
            </p:cNvPr>
            <p:cNvSpPr/>
            <p:nvPr/>
          </p:nvSpPr>
          <p:spPr>
            <a:xfrm>
              <a:off x="1398211" y="1434357"/>
              <a:ext cx="1091445" cy="109144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sz="12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F3248DE8-86EA-773E-2381-E2973805B8EE}"/>
                </a:ext>
              </a:extLst>
            </p:cNvPr>
            <p:cNvSpPr/>
            <p:nvPr/>
          </p:nvSpPr>
          <p:spPr>
            <a:xfrm>
              <a:off x="2555724" y="1434357"/>
              <a:ext cx="1091445" cy="109144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sz="12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F3248DE8-86EA-773E-2381-E2973805B8EE}"/>
                </a:ext>
              </a:extLst>
            </p:cNvPr>
            <p:cNvSpPr/>
            <p:nvPr/>
          </p:nvSpPr>
          <p:spPr>
            <a:xfrm>
              <a:off x="1398211" y="2606097"/>
              <a:ext cx="1091445" cy="109144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sz="12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F3248DE8-86EA-773E-2381-E2973805B8EE}"/>
                </a:ext>
              </a:extLst>
            </p:cNvPr>
            <p:cNvSpPr/>
            <p:nvPr/>
          </p:nvSpPr>
          <p:spPr>
            <a:xfrm>
              <a:off x="2555724" y="2606096"/>
              <a:ext cx="1091445" cy="109144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sz="12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446" y="2789935"/>
              <a:ext cx="540000" cy="540000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933" y="1597894"/>
              <a:ext cx="540000" cy="540000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933" y="2789935"/>
              <a:ext cx="540000" cy="540000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1446" y="1597894"/>
              <a:ext cx="540000" cy="540000"/>
            </a:xfrm>
            <a:prstGeom prst="rect">
              <a:avLst/>
            </a:prstGeom>
          </p:spPr>
        </p:pic>
        <p:sp>
          <p:nvSpPr>
            <p:cNvPr id="29" name="TextBox 57">
              <a:extLst>
                <a:ext uri="{FF2B5EF4-FFF2-40B4-BE49-F238E27FC236}">
                  <a16:creationId xmlns:a16="http://schemas.microsoft.com/office/drawing/2014/main" id="{A15E38EC-582C-8AED-6724-30DD2933777D}"/>
                </a:ext>
              </a:extLst>
            </p:cNvPr>
            <p:cNvSpPr txBox="1"/>
            <p:nvPr/>
          </p:nvSpPr>
          <p:spPr>
            <a:xfrm>
              <a:off x="1643291" y="2150473"/>
              <a:ext cx="570642" cy="3856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홈쇼핑</a:t>
              </a:r>
            </a:p>
          </p:txBody>
        </p:sp>
        <p:sp>
          <p:nvSpPr>
            <p:cNvPr id="30" name="TextBox 57">
              <a:extLst>
                <a:ext uri="{FF2B5EF4-FFF2-40B4-BE49-F238E27FC236}">
                  <a16:creationId xmlns:a16="http://schemas.microsoft.com/office/drawing/2014/main" id="{A15E38EC-582C-8AED-6724-30DD2933777D}"/>
                </a:ext>
              </a:extLst>
            </p:cNvPr>
            <p:cNvSpPr txBox="1"/>
            <p:nvPr/>
          </p:nvSpPr>
          <p:spPr>
            <a:xfrm>
              <a:off x="2733595" y="3339123"/>
              <a:ext cx="570642" cy="3856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오픈마켓</a:t>
              </a:r>
            </a:p>
          </p:txBody>
        </p:sp>
        <p:sp>
          <p:nvSpPr>
            <p:cNvPr id="31" name="TextBox 57">
              <a:extLst>
                <a:ext uri="{FF2B5EF4-FFF2-40B4-BE49-F238E27FC236}">
                  <a16:creationId xmlns:a16="http://schemas.microsoft.com/office/drawing/2014/main" id="{A15E38EC-582C-8AED-6724-30DD2933777D}"/>
                </a:ext>
              </a:extLst>
            </p:cNvPr>
            <p:cNvSpPr txBox="1"/>
            <p:nvPr/>
          </p:nvSpPr>
          <p:spPr>
            <a:xfrm>
              <a:off x="1576941" y="3302797"/>
              <a:ext cx="570642" cy="3856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소셜마켓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2" name="TextBox 57">
              <a:extLst>
                <a:ext uri="{FF2B5EF4-FFF2-40B4-BE49-F238E27FC236}">
                  <a16:creationId xmlns:a16="http://schemas.microsoft.com/office/drawing/2014/main" id="{A15E38EC-582C-8AED-6724-30DD2933777D}"/>
                </a:ext>
              </a:extLst>
            </p:cNvPr>
            <p:cNvSpPr txBox="1"/>
            <p:nvPr/>
          </p:nvSpPr>
          <p:spPr>
            <a:xfrm>
              <a:off x="2798395" y="2131709"/>
              <a:ext cx="570642" cy="3856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종합몰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F3248DE8-86EA-773E-2381-E2973805B8EE}"/>
                </a:ext>
              </a:extLst>
            </p:cNvPr>
            <p:cNvSpPr/>
            <p:nvPr/>
          </p:nvSpPr>
          <p:spPr>
            <a:xfrm>
              <a:off x="5688375" y="1846140"/>
              <a:ext cx="1416776" cy="141677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sz="12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7" name="TextBox 57">
              <a:extLst>
                <a:ext uri="{FF2B5EF4-FFF2-40B4-BE49-F238E27FC236}">
                  <a16:creationId xmlns:a16="http://schemas.microsoft.com/office/drawing/2014/main" id="{A15E38EC-582C-8AED-6724-30DD2933777D}"/>
                </a:ext>
              </a:extLst>
            </p:cNvPr>
            <p:cNvSpPr txBox="1"/>
            <p:nvPr/>
          </p:nvSpPr>
          <p:spPr>
            <a:xfrm>
              <a:off x="5997248" y="3249912"/>
              <a:ext cx="909956" cy="3856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셀러툴</a:t>
              </a: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8" name="화살표: 아래쪽 124">
              <a:extLst>
                <a:ext uri="{FF2B5EF4-FFF2-40B4-BE49-F238E27FC236}">
                  <a16:creationId xmlns:a16="http://schemas.microsoft.com/office/drawing/2014/main" id="{48C59B44-051C-B70E-477A-75771EB0524D}"/>
                </a:ext>
              </a:extLst>
            </p:cNvPr>
            <p:cNvSpPr/>
            <p:nvPr/>
          </p:nvSpPr>
          <p:spPr>
            <a:xfrm rot="16200000">
              <a:off x="7808933" y="1383547"/>
              <a:ext cx="650916" cy="1575416"/>
            </a:xfrm>
            <a:prstGeom prst="downArrow">
              <a:avLst>
                <a:gd name="adj1" fmla="val 62698"/>
                <a:gd name="adj2" fmla="val 48616"/>
              </a:avLst>
            </a:prstGeom>
            <a:gradFill>
              <a:gsLst>
                <a:gs pos="0">
                  <a:srgbClr val="F5F7FB"/>
                </a:gs>
                <a:gs pos="100000">
                  <a:srgbClr val="A0B3D8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9" name="TextBox 57">
              <a:extLst>
                <a:ext uri="{FF2B5EF4-FFF2-40B4-BE49-F238E27FC236}">
                  <a16:creationId xmlns:a16="http://schemas.microsoft.com/office/drawing/2014/main" id="{A15E38EC-582C-8AED-6724-30DD2933777D}"/>
                </a:ext>
              </a:extLst>
            </p:cNvPr>
            <p:cNvSpPr txBox="1"/>
            <p:nvPr/>
          </p:nvSpPr>
          <p:spPr>
            <a:xfrm>
              <a:off x="7340858" y="2037733"/>
              <a:ext cx="1578687" cy="3448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통합 </a:t>
              </a:r>
              <a:r>
                <a:rPr kumimoji="0" lang="ko-KR" alt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주문정보</a:t>
              </a:r>
              <a:r>
                <a:rPr kumimoji="0" lang="ko-KR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 제공 </a:t>
              </a:r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F3248DE8-86EA-773E-2381-E2973805B8EE}"/>
                </a:ext>
              </a:extLst>
            </p:cNvPr>
            <p:cNvSpPr/>
            <p:nvPr/>
          </p:nvSpPr>
          <p:spPr>
            <a:xfrm>
              <a:off x="9401086" y="1850559"/>
              <a:ext cx="1416776" cy="141677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ko-KR" altLang="en-US" sz="12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1" name="TextBox 57">
              <a:extLst>
                <a:ext uri="{FF2B5EF4-FFF2-40B4-BE49-F238E27FC236}">
                  <a16:creationId xmlns:a16="http://schemas.microsoft.com/office/drawing/2014/main" id="{A15E38EC-582C-8AED-6724-30DD2933777D}"/>
                </a:ext>
              </a:extLst>
            </p:cNvPr>
            <p:cNvSpPr txBox="1"/>
            <p:nvPr/>
          </p:nvSpPr>
          <p:spPr>
            <a:xfrm>
              <a:off x="9599703" y="3254331"/>
              <a:ext cx="1020882" cy="3856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이용사업자</a:t>
              </a:r>
              <a:endPara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600" b="1" kern="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(</a:t>
              </a:r>
              <a:r>
                <a:rPr lang="ko-KR" altLang="en-US" sz="1600" b="1" kern="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판매자</a:t>
              </a:r>
              <a:r>
                <a:rPr lang="en-US" altLang="ko-KR" sz="1600" b="1" kern="0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)</a:t>
              </a: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6" name="화살표: 아래쪽 124">
              <a:extLst>
                <a:ext uri="{FF2B5EF4-FFF2-40B4-BE49-F238E27FC236}">
                  <a16:creationId xmlns:a16="http://schemas.microsoft.com/office/drawing/2014/main" id="{D0EBB2E9-E462-1A17-F06E-8B0C18A4459B}"/>
                </a:ext>
              </a:extLst>
            </p:cNvPr>
            <p:cNvSpPr/>
            <p:nvPr/>
          </p:nvSpPr>
          <p:spPr>
            <a:xfrm rot="5400000">
              <a:off x="8002430" y="2081500"/>
              <a:ext cx="650916" cy="1575416"/>
            </a:xfrm>
            <a:prstGeom prst="downArrow">
              <a:avLst>
                <a:gd name="adj1" fmla="val 62698"/>
                <a:gd name="adj2" fmla="val 48616"/>
              </a:avLst>
            </a:prstGeom>
            <a:gradFill>
              <a:gsLst>
                <a:gs pos="0">
                  <a:srgbClr val="F5F7FB"/>
                </a:gs>
                <a:gs pos="100000">
                  <a:srgbClr val="A0B3D8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9" name="TextBox 57">
              <a:extLst>
                <a:ext uri="{FF2B5EF4-FFF2-40B4-BE49-F238E27FC236}">
                  <a16:creationId xmlns:a16="http://schemas.microsoft.com/office/drawing/2014/main" id="{4B8E475E-9CB3-30B9-961B-003976F3DABC}"/>
                </a:ext>
              </a:extLst>
            </p:cNvPr>
            <p:cNvSpPr txBox="1"/>
            <p:nvPr/>
          </p:nvSpPr>
          <p:spPr>
            <a:xfrm>
              <a:off x="7704342" y="2718434"/>
              <a:ext cx="1578687" cy="3448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상품정보 등록</a:t>
              </a:r>
            </a:p>
          </p:txBody>
        </p:sp>
        <p:sp>
          <p:nvSpPr>
            <p:cNvPr id="13" name="화살표: 아래쪽 124">
              <a:extLst>
                <a:ext uri="{FF2B5EF4-FFF2-40B4-BE49-F238E27FC236}">
                  <a16:creationId xmlns:a16="http://schemas.microsoft.com/office/drawing/2014/main" id="{75CFB65F-EFCD-FF29-2BBC-A23F04DE3FFA}"/>
                </a:ext>
              </a:extLst>
            </p:cNvPr>
            <p:cNvSpPr/>
            <p:nvPr/>
          </p:nvSpPr>
          <p:spPr>
            <a:xfrm rot="5400000">
              <a:off x="4407776" y="2118696"/>
              <a:ext cx="650916" cy="1575416"/>
            </a:xfrm>
            <a:prstGeom prst="downArrow">
              <a:avLst>
                <a:gd name="adj1" fmla="val 62698"/>
                <a:gd name="adj2" fmla="val 48616"/>
              </a:avLst>
            </a:prstGeom>
            <a:gradFill>
              <a:gsLst>
                <a:gs pos="0">
                  <a:srgbClr val="F5F7FB"/>
                </a:gs>
                <a:gs pos="100000">
                  <a:srgbClr val="A0B3D8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7" name="TextBox 57">
              <a:extLst>
                <a:ext uri="{FF2B5EF4-FFF2-40B4-BE49-F238E27FC236}">
                  <a16:creationId xmlns:a16="http://schemas.microsoft.com/office/drawing/2014/main" id="{0E55ED25-4A3C-8F67-E1EE-94A5D384A69E}"/>
                </a:ext>
              </a:extLst>
            </p:cNvPr>
            <p:cNvSpPr txBox="1"/>
            <p:nvPr/>
          </p:nvSpPr>
          <p:spPr>
            <a:xfrm>
              <a:off x="4068771" y="2779503"/>
              <a:ext cx="1578687" cy="3448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통합 상품정보 등록</a:t>
              </a:r>
            </a:p>
          </p:txBody>
        </p:sp>
        <p:sp>
          <p:nvSpPr>
            <p:cNvPr id="44" name="화살표: 아래쪽 124">
              <a:extLst>
                <a:ext uri="{FF2B5EF4-FFF2-40B4-BE49-F238E27FC236}">
                  <a16:creationId xmlns:a16="http://schemas.microsoft.com/office/drawing/2014/main" id="{48C59B44-051C-B70E-477A-75771EB0524D}"/>
                </a:ext>
              </a:extLst>
            </p:cNvPr>
            <p:cNvSpPr/>
            <p:nvPr/>
          </p:nvSpPr>
          <p:spPr>
            <a:xfrm rot="16200000">
              <a:off x="4342314" y="1383890"/>
              <a:ext cx="650916" cy="1575416"/>
            </a:xfrm>
            <a:prstGeom prst="downArrow">
              <a:avLst>
                <a:gd name="adj1" fmla="val 62698"/>
                <a:gd name="adj2" fmla="val 48616"/>
              </a:avLst>
            </a:prstGeom>
            <a:gradFill>
              <a:gsLst>
                <a:gs pos="0">
                  <a:srgbClr val="F5F7FB"/>
                </a:gs>
                <a:gs pos="100000">
                  <a:srgbClr val="A0B3D8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5" name="TextBox 57">
              <a:extLst>
                <a:ext uri="{FF2B5EF4-FFF2-40B4-BE49-F238E27FC236}">
                  <a16:creationId xmlns:a16="http://schemas.microsoft.com/office/drawing/2014/main" id="{A15E38EC-582C-8AED-6724-30DD2933777D}"/>
                </a:ext>
              </a:extLst>
            </p:cNvPr>
            <p:cNvSpPr txBox="1"/>
            <p:nvPr/>
          </p:nvSpPr>
          <p:spPr>
            <a:xfrm>
              <a:off x="4118002" y="2027933"/>
              <a:ext cx="1578687" cy="3448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</a:rPr>
                <a:t>주문 정보 취합</a:t>
              </a: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07950" y="2054457"/>
              <a:ext cx="987343" cy="987343"/>
            </a:xfrm>
            <a:prstGeom prst="rect">
              <a:avLst/>
            </a:prstGeom>
          </p:spPr>
        </p:pic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43805" y="2042972"/>
              <a:ext cx="986400" cy="986400"/>
            </a:xfrm>
            <a:prstGeom prst="rect">
              <a:avLst/>
            </a:prstGeom>
          </p:spPr>
        </p:pic>
      </p:grpSp>
      <p:sp>
        <p:nvSpPr>
          <p:cNvPr id="51" name="TextBox 50"/>
          <p:cNvSpPr txBox="1"/>
          <p:nvPr/>
        </p:nvSpPr>
        <p:spPr>
          <a:xfrm>
            <a:off x="11825554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8</a:t>
            </a:r>
          </a:p>
        </p:txBody>
      </p:sp>
      <p:cxnSp>
        <p:nvCxnSpPr>
          <p:cNvPr id="52" name="직선 연결선 51"/>
          <p:cNvCxnSpPr>
            <a:cxnSpLocks/>
          </p:cNvCxnSpPr>
          <p:nvPr/>
        </p:nvCxnSpPr>
        <p:spPr>
          <a:xfrm>
            <a:off x="6564702" y="547887"/>
            <a:ext cx="5627298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936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2342F183-A5B1-4EFB-8B3C-8D111588DEA3}"/>
              </a:ext>
            </a:extLst>
          </p:cNvPr>
          <p:cNvSpPr/>
          <p:nvPr/>
        </p:nvSpPr>
        <p:spPr>
          <a:xfrm>
            <a:off x="1053770" y="1404644"/>
            <a:ext cx="10084283" cy="5016639"/>
          </a:xfrm>
          <a:prstGeom prst="rect">
            <a:avLst/>
          </a:prstGeom>
          <a:solidFill>
            <a:srgbClr val="F5F7FB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buFont typeface="Wingdings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altLang="ko-KR" sz="10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altLang="ko-KR" sz="1000" dirty="0">
              <a:solidFill>
                <a:sysClr val="windowText" lastClr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777353" y="1370354"/>
            <a:ext cx="10360700" cy="5081765"/>
            <a:chOff x="777353" y="1404644"/>
            <a:chExt cx="10360700" cy="5081765"/>
          </a:xfrm>
        </p:grpSpPr>
        <p:sp>
          <p:nvSpPr>
            <p:cNvPr id="11" name="직사각형 10"/>
            <p:cNvSpPr/>
            <p:nvPr/>
          </p:nvSpPr>
          <p:spPr>
            <a:xfrm>
              <a:off x="1053770" y="1404644"/>
              <a:ext cx="10084283" cy="5016639"/>
            </a:xfrm>
            <a:prstGeom prst="rect">
              <a:avLst/>
            </a:prstGeom>
            <a:solidFill>
              <a:srgbClr val="F5F7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777353" y="1408096"/>
              <a:ext cx="10360700" cy="5078313"/>
            </a:xfrm>
            <a:prstGeom prst="rect">
              <a:avLst/>
            </a:prstGeom>
            <a:solidFill>
              <a:srgbClr val="F5F7FB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285750" lvl="0" indent="-285750" latinLnBrk="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kumimoji="1" lang="ko-KR" altLang="en-US" kern="0" spc="-10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이용사업자</a:t>
              </a:r>
              <a:r>
                <a:rPr kumimoji="1" lang="en-US" altLang="ko-KR" kern="0" spc="-10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kern="0" spc="-10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판매자</a:t>
              </a:r>
              <a:r>
                <a:rPr kumimoji="1" lang="en-US" altLang="ko-KR" kern="0" spc="-10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kern="0" spc="-10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는</a:t>
              </a:r>
              <a:r>
                <a:rPr kumimoji="1" lang="ko-KR" altLang="en-US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고객의 개인정보를 안전하게 처리하기 위하여 </a:t>
              </a:r>
              <a:r>
                <a:rPr kumimoji="1" lang="ko-KR" altLang="en-US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내부관리계획 수립</a:t>
              </a:r>
              <a:r>
                <a:rPr kumimoji="1" lang="en-US" altLang="ko-KR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b="1" u="sng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개인정보보호 교육 이수</a:t>
              </a:r>
              <a:r>
                <a:rPr kumimoji="1" lang="ko-KR" altLang="en-US" b="1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ko-KR" altLang="en-US" kern="0" spc="-3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등 관리적 보호조치를 </a:t>
              </a:r>
              <a:r>
                <a:rPr kumimoji="1" lang="ko-KR" altLang="en-US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취하여야 합니다</a:t>
              </a:r>
              <a:r>
                <a:rPr kumimoji="1" lang="en-US" altLang="ko-KR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  <a:p>
              <a:pPr lvl="0" latinLnBrk="0">
                <a:lnSpc>
                  <a:spcPct val="150000"/>
                </a:lnSpc>
                <a:defRPr/>
              </a:pPr>
              <a:r>
                <a:rPr kumimoji="1" lang="en-US" altLang="ko-KR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    - </a:t>
              </a:r>
              <a:r>
                <a:rPr kumimoji="1" lang="ko-KR" altLang="en-US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다만</a:t>
              </a:r>
              <a:r>
                <a:rPr kumimoji="1" lang="en-US" altLang="ko-KR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1</a:t>
              </a:r>
              <a:r>
                <a:rPr kumimoji="1" lang="ko-KR" altLang="en-US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만명 미만의 개인정보를 처리하는 경우 내부관리계획 수립을 생략할 수 있습니다</a:t>
              </a:r>
              <a:r>
                <a:rPr kumimoji="1" lang="en-US" altLang="ko-KR" kern="0" spc="-3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  <a:p>
              <a:pPr marL="285750" lvl="0" indent="-285750" latinLnBrk="0">
                <a:buFont typeface="Wingdings" panose="05000000000000000000" pitchFamily="2" charset="2"/>
                <a:buChar char="§"/>
                <a:defRPr/>
              </a:pPr>
              <a:endParaRPr kumimoji="1" lang="en-US" altLang="ko-KR" kern="0" spc="-3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marL="285750" indent="-285750" latinLnBrk="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kumimoji="1" lang="ko-KR" altLang="en-US" kern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또한 </a:t>
              </a:r>
              <a:r>
                <a:rPr kumimoji="1" lang="ko-KR" altLang="en-US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악성코드</a:t>
              </a:r>
              <a:r>
                <a:rPr kumimoji="1" lang="en-US" altLang="ko-KR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해킹</a:t>
              </a:r>
              <a:r>
                <a:rPr kumimoji="1" lang="en-US" altLang="ko-KR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ko-KR" altLang="en-US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등을 통한 개인정보 유출을 방지</a:t>
              </a:r>
              <a:r>
                <a:rPr kumimoji="1" lang="ko-KR" altLang="en-US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하기 위해 개인정보를 처리하는 </a:t>
              </a:r>
              <a:r>
                <a:rPr kumimoji="1" lang="en-US" altLang="ko-KR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PC</a:t>
              </a:r>
              <a:r>
                <a:rPr kumimoji="1" lang="en-US" altLang="ko-KR" kern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kern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태블릿</a:t>
              </a:r>
              <a:r>
                <a:rPr kumimoji="1" lang="en-US" altLang="ko-KR" kern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ko-KR" altLang="en-US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등에 보호 조치를 하고 </a:t>
              </a:r>
              <a:r>
                <a:rPr kumimoji="1" lang="ko-KR" altLang="en-US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개인정보가 기재되어 있는 </a:t>
              </a:r>
              <a:r>
                <a:rPr kumimoji="1" lang="ko-KR" altLang="en-US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문서</a:t>
              </a:r>
              <a:r>
                <a:rPr kumimoji="1" lang="en-US" altLang="ko-KR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(</a:t>
              </a:r>
              <a:r>
                <a:rPr kumimoji="1" lang="ko-KR" altLang="en-US" b="1" u="sng" kern="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택배운송장</a:t>
              </a:r>
              <a:r>
                <a:rPr kumimoji="1" lang="en-US" altLang="ko-KR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 </a:t>
              </a:r>
              <a:r>
                <a:rPr kumimoji="1" lang="ko-KR" altLang="en-US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신청서 등의 양식</a:t>
              </a:r>
              <a:r>
                <a:rPr kumimoji="1" lang="en-US" altLang="ko-KR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)</a:t>
              </a:r>
              <a:r>
                <a:rPr kumimoji="1" lang="ko-KR" altLang="en-US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를 이용기간까지 안전하게 사용</a:t>
              </a:r>
              <a:r>
                <a:rPr kumimoji="1" lang="ko-KR" altLang="en-US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하여야 합니다</a:t>
              </a:r>
              <a:r>
                <a:rPr kumimoji="1" lang="en-US" altLang="ko-KR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  <a:r>
                <a:rPr kumimoji="1" lang="ko-KR" altLang="en-US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endParaRPr kumimoji="1" lang="en-US" altLang="ko-KR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marL="285750" indent="-285750" latinLnBrk="0">
                <a:buFont typeface="Wingdings" panose="05000000000000000000" pitchFamily="2" charset="2"/>
                <a:buChar char="§"/>
                <a:defRPr/>
              </a:pPr>
              <a:endParaRPr kumimoji="1" lang="en-US" altLang="ko-KR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marL="285750" lvl="0" indent="-285750" latinLnBrk="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kumimoji="1" lang="ko-KR" altLang="en-US" kern="0" dirty="0" err="1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셀러툴이나</a:t>
              </a:r>
              <a:r>
                <a:rPr kumimoji="1" lang="ko-KR" altLang="en-US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개인정보를 처리하는 시스템을 운영하는 경우 시스템에 대한 </a:t>
              </a:r>
              <a:r>
                <a:rPr kumimoji="1" lang="ko-KR" altLang="en-US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공유계정 사용 제한</a:t>
              </a:r>
              <a:r>
                <a:rPr kumimoji="1" lang="en-US" altLang="ko-KR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</a:t>
              </a:r>
              <a:r>
                <a:rPr kumimoji="1" lang="ko-KR" altLang="en-US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접근통제</a:t>
              </a:r>
              <a:r>
                <a:rPr kumimoji="1" lang="en-US" altLang="ko-KR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</a:t>
              </a:r>
              <a:r>
                <a:rPr kumimoji="1" lang="ko-KR" altLang="en-US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접속기록 관리</a:t>
              </a:r>
              <a:r>
                <a:rPr kumimoji="1" lang="en-US" altLang="ko-KR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,</a:t>
              </a:r>
              <a:r>
                <a:rPr kumimoji="1" lang="ko-KR" altLang="en-US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목적이 달성된 개인정보의 파기</a:t>
              </a:r>
              <a:r>
                <a:rPr kumimoji="1" lang="en-US" altLang="ko-KR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 </a:t>
              </a:r>
              <a:r>
                <a:rPr kumimoji="1" lang="ko-KR" altLang="en-US" b="1" u="sng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solidFill>
                    <a:srgbClr val="0808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등 보호조치를 통해 개인정보 유출을 방지</a:t>
              </a:r>
              <a:r>
                <a:rPr kumimoji="1" lang="ko-KR" altLang="en-US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하여야 합니다</a:t>
              </a:r>
              <a:r>
                <a:rPr kumimoji="1" lang="en-US" altLang="ko-KR" kern="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  <a:p>
              <a:pPr marL="285750" lvl="0" indent="-285750" latinLnBrk="0">
                <a:buFont typeface="Wingdings" panose="05000000000000000000" pitchFamily="2" charset="2"/>
                <a:buChar char="§"/>
                <a:defRPr/>
              </a:pPr>
              <a:endParaRPr kumimoji="1" lang="en-US" altLang="ko-KR" kern="0" dirty="0">
                <a:ln w="9525">
                  <a:solidFill>
                    <a:srgbClr val="FFFFFF">
                      <a:alpha val="5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sym typeface="Wingdings"/>
              </a:endParaRPr>
            </a:p>
            <a:p>
              <a:pPr marL="285750" indent="-285750" latinLnBrk="0">
                <a:lnSpc>
                  <a:spcPct val="150000"/>
                </a:lnSpc>
                <a:buFont typeface="Wingdings" panose="05000000000000000000" pitchFamily="2" charset="2"/>
                <a:buChar char="§"/>
                <a:defRPr/>
              </a:pPr>
              <a:r>
                <a:rPr kumimoji="1" lang="ko-KR" altLang="en-US" kern="0" spc="-10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다음은 개인정보 보호법 준수를 위한 보호조치에 대한 간략한 내용입니다</a:t>
              </a:r>
              <a:r>
                <a:rPr kumimoji="1" lang="en-US" altLang="ko-KR" kern="0" spc="-100" dirty="0">
                  <a:ln w="9525">
                    <a:solidFill>
                      <a:srgbClr val="FFFFFF">
                        <a:alpha val="5000"/>
                      </a:srgbClr>
                    </a:solidFill>
                  </a:ln>
                  <a:latin typeface="맑은 고딕" panose="020B0503020000020004" pitchFamily="50" charset="-127"/>
                  <a:ea typeface="맑은 고딕" panose="020B0503020000020004" pitchFamily="50" charset="-127"/>
                  <a:sym typeface="Wingdings"/>
                </a:rPr>
                <a:t>.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4974E20-77C9-4F43-AE76-D313A3DD8A11}"/>
              </a:ext>
            </a:extLst>
          </p:cNvPr>
          <p:cNvSpPr txBox="1"/>
          <p:nvPr/>
        </p:nvSpPr>
        <p:spPr>
          <a:xfrm>
            <a:off x="599368" y="844392"/>
            <a:ext cx="4732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 </a:t>
            </a:r>
            <a:r>
              <a:rPr lang="ko-KR" altLang="en-US" sz="1600" b="1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보호법령</a:t>
            </a:r>
            <a:r>
              <a:rPr lang="ko-KR" altLang="en-US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준수를 위한 보호조치 사항</a:t>
            </a:r>
          </a:p>
        </p:txBody>
      </p:sp>
      <p:sp>
        <p:nvSpPr>
          <p:cNvPr id="13" name="제목 1"/>
          <p:cNvSpPr>
            <a:spLocks noGrp="1"/>
          </p:cNvSpPr>
          <p:nvPr>
            <p:ph type="title"/>
          </p:nvPr>
        </p:nvSpPr>
        <p:spPr>
          <a:xfrm>
            <a:off x="864371" y="351739"/>
            <a:ext cx="5674451" cy="426888"/>
          </a:xfrm>
        </p:spPr>
        <p:txBody>
          <a:bodyPr>
            <a:noAutofit/>
          </a:bodyPr>
          <a:lstStyle/>
          <a:p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이용사업자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판매자</a:t>
            </a:r>
            <a:r>
              <a:rPr lang="en-US" altLang="ko-KR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200" b="1" dirty="0">
                <a:solidFill>
                  <a:schemeClr val="bg2">
                    <a:lumMod val="1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개인정보보호 가이드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306660" y="348501"/>
            <a:ext cx="585417" cy="400110"/>
          </a:xfrm>
          <a:prstGeom prst="rect">
            <a:avLst/>
          </a:prstGeom>
          <a:solidFill>
            <a:srgbClr val="4C789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02</a:t>
            </a:r>
            <a:endParaRPr lang="ko-KR" altLang="en-US" sz="20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7" name="직선 연결선 16"/>
          <p:cNvCxnSpPr/>
          <p:nvPr/>
        </p:nvCxnSpPr>
        <p:spPr>
          <a:xfrm>
            <a:off x="0" y="556234"/>
            <a:ext cx="132202" cy="0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784458" y="6556312"/>
            <a:ext cx="407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9</a:t>
            </a:r>
          </a:p>
        </p:txBody>
      </p:sp>
      <p:cxnSp>
        <p:nvCxnSpPr>
          <p:cNvPr id="18" name="직선 연결선 17"/>
          <p:cNvCxnSpPr>
            <a:cxnSpLocks/>
            <a:stCxn id="13" idx="3"/>
          </p:cNvCxnSpPr>
          <p:nvPr/>
        </p:nvCxnSpPr>
        <p:spPr>
          <a:xfrm flipV="1">
            <a:off x="6538822" y="547887"/>
            <a:ext cx="5653178" cy="17296"/>
          </a:xfrm>
          <a:prstGeom prst="line">
            <a:avLst/>
          </a:prstGeom>
          <a:ln w="19050">
            <a:solidFill>
              <a:srgbClr val="4C7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831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5094</TotalTime>
  <Words>3452</Words>
  <Application>Microsoft Office PowerPoint</Application>
  <PresentationFormat>와이드스크린</PresentationFormat>
  <Paragraphs>473</Paragraphs>
  <Slides>22</Slides>
  <Notes>22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6" baseType="lpstr">
      <vt:lpstr>맑은 고딕</vt:lpstr>
      <vt:lpstr>Wingdings</vt:lpstr>
      <vt:lpstr>Arial</vt:lpstr>
      <vt:lpstr>Office 테마</vt:lpstr>
      <vt:lpstr>PowerPoint 프레젠테이션</vt:lpstr>
      <vt:lpstr>PowerPoint 프레젠테이션</vt:lpstr>
      <vt:lpstr>개인정보보호의 중요성</vt:lpstr>
      <vt:lpstr>개인정보보호의 중요성</vt:lpstr>
      <vt:lpstr>개인정보보호의 중요성</vt:lpstr>
      <vt:lpstr>이용사업자(판매자)의 개인정보보호 가이드</vt:lpstr>
      <vt:lpstr>이용사업자(판매자)의 개인정보보호 가이드</vt:lpstr>
      <vt:lpstr>이용사업자(판매자)의 개인정보보호 가이드</vt:lpstr>
      <vt:lpstr>이용사업자(판매자)의 개인정보보호 가이드</vt:lpstr>
      <vt:lpstr>이용사업자(판매자)의 개인정보보호 가이드</vt:lpstr>
      <vt:lpstr>이용사업자(판매자)의 개인정보보호 가이드</vt:lpstr>
      <vt:lpstr>이용사업자(판매자)를 위한 개인정보 준수사항 </vt:lpstr>
      <vt:lpstr>이용사업자(판매자)를 위한 개인정보 준수사항 </vt:lpstr>
      <vt:lpstr>이용사업자(판매자)를 위한 개인정보 준수사항 </vt:lpstr>
      <vt:lpstr>이용사업자(판매자)를 위한 개인정보 준수사항 </vt:lpstr>
      <vt:lpstr>이용사업자(판매자)를 위한 개인정보 준수사항 </vt:lpstr>
      <vt:lpstr>이용사업자(판매자)를 위한 개인정보 준수사항 </vt:lpstr>
      <vt:lpstr>이용사업자(판매자)를 위한 개인정보 준수사항 </vt:lpstr>
      <vt:lpstr>이용사업자(판매자)를 위한 개인정보 준수사항 </vt:lpstr>
      <vt:lpstr>이용사업자(판매자)를 위한 개인정보 준수사항 </vt:lpstr>
      <vt:lpstr>이용사업자(판매자)를 위한 개인정보 준수사항 </vt:lpstr>
      <vt:lpstr>이용사업자(판매자)를 위한 개인정보 준수사항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Privacy</dc:creator>
  <cp:lastModifiedBy>Choi Sang_Ho</cp:lastModifiedBy>
  <cp:revision>297</cp:revision>
  <dcterms:created xsi:type="dcterms:W3CDTF">2023-04-13T04:14:15Z</dcterms:created>
  <dcterms:modified xsi:type="dcterms:W3CDTF">2024-07-05T05:04:16Z</dcterms:modified>
</cp:coreProperties>
</file>